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13" r:id="rId2"/>
    <p:sldId id="312" r:id="rId3"/>
    <p:sldId id="305" r:id="rId4"/>
    <p:sldId id="329" r:id="rId5"/>
    <p:sldId id="307" r:id="rId6"/>
    <p:sldId id="330" r:id="rId7"/>
    <p:sldId id="308" r:id="rId8"/>
    <p:sldId id="331" r:id="rId9"/>
    <p:sldId id="303" r:id="rId10"/>
    <p:sldId id="319" r:id="rId11"/>
    <p:sldId id="304" r:id="rId12"/>
    <p:sldId id="365" r:id="rId13"/>
    <p:sldId id="366" r:id="rId14"/>
    <p:sldId id="367" r:id="rId15"/>
    <p:sldId id="315" r:id="rId16"/>
    <p:sldId id="370" r:id="rId17"/>
    <p:sldId id="371" r:id="rId18"/>
    <p:sldId id="372" r:id="rId19"/>
    <p:sldId id="373" r:id="rId20"/>
    <p:sldId id="317" r:id="rId21"/>
    <p:sldId id="368" r:id="rId22"/>
    <p:sldId id="318" r:id="rId23"/>
    <p:sldId id="369" r:id="rId24"/>
    <p:sldId id="375" r:id="rId25"/>
    <p:sldId id="376" r:id="rId26"/>
    <p:sldId id="377" r:id="rId27"/>
    <p:sldId id="378" r:id="rId28"/>
    <p:sldId id="280" r:id="rId29"/>
    <p:sldId id="332" r:id="rId30"/>
    <p:sldId id="333" r:id="rId31"/>
    <p:sldId id="334" r:id="rId32"/>
    <p:sldId id="335" r:id="rId33"/>
    <p:sldId id="336" r:id="rId34"/>
    <p:sldId id="337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6" r:id="rId50"/>
    <p:sldId id="358" r:id="rId51"/>
    <p:sldId id="359" r:id="rId52"/>
    <p:sldId id="360" r:id="rId53"/>
    <p:sldId id="361" r:id="rId54"/>
    <p:sldId id="362" r:id="rId55"/>
    <p:sldId id="364" r:id="rId56"/>
    <p:sldId id="321" r:id="rId57"/>
    <p:sldId id="322" r:id="rId58"/>
    <p:sldId id="324" r:id="rId59"/>
    <p:sldId id="327" r:id="rId60"/>
    <p:sldId id="328" r:id="rId61"/>
  </p:sldIdLst>
  <p:sldSz cx="9144000" cy="5143500" type="screen16x9"/>
  <p:notesSz cx="6834188" cy="99790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76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622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9477375"/>
            <a:ext cx="29622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4D87FD8-1761-E74E-ABBC-23054AD2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8ABE-10F2-BA48-9801-6B3241949AE3}" type="datetimeFigureOut">
              <a:rPr lang="en-US" smtClean="0"/>
              <a:t>4/22/14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574BD-D62B-074A-A965-34840ADD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3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574BD-D62B-074A-A965-34840ADD8E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20C85-D560-2047-8AD3-3A8E2DC6422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00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D5D5-DBF4-3A40-A6E3-5A81DBB96D2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446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0EFE-51EC-D54C-8417-5BAF0DCD94E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874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4C29-4D66-064B-B12F-35D74583FBD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765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1D17-EE3E-334A-A4E5-2D8B250C421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92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4CB0B-423C-7F46-93B2-805F0E53A9B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13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260D-828C-144A-A52E-8F30A24ADF0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21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7C47-1864-3E4B-8ED5-082895FBEFA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4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047A-DC94-A745-B3D2-F0FB69581F1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12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640C-DBC3-3747-9750-9CF3F1116D4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42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8DD-1634-6C49-B548-DDA44B58536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8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CEDA-EE0E-7841-8DA1-26C2B3A1D99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728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170DE0D6-2272-4C4A-8755-5872748D45A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Preposiciones,  </a:t>
            </a:r>
            <a:b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</a:b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pronombres y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demostrativos </a:t>
            </a:r>
            <a:endParaRPr lang="es-PE" sz="6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 I : 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8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208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3400" y="1261705"/>
            <a:ext cx="838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MX" sz="3200" dirty="0" smtClean="0"/>
              <a:t>También </a:t>
            </a:r>
            <a:r>
              <a:rPr lang="es-MX" sz="3200" dirty="0"/>
              <a:t>s</a:t>
            </a:r>
            <a:r>
              <a:rPr lang="es-ES" sz="3200" dirty="0"/>
              <a:t>e puede omitir una vocal final corta si la palabra que sigue empieza con una vocal. La omisión se señala con un apóstrofe (escrita con la misma forma del espíritu suave</a:t>
            </a:r>
            <a:r>
              <a:rPr lang="es-ES" sz="3200" dirty="0" smtClean="0"/>
              <a:t>). </a:t>
            </a:r>
            <a:r>
              <a:rPr lang="es-ES" sz="3200" dirty="0"/>
              <a:t>Esto se llama “</a:t>
            </a:r>
            <a:r>
              <a:rPr lang="es-ES" sz="3200" dirty="0" smtClean="0"/>
              <a:t>elisión.”</a:t>
            </a:r>
            <a:endParaRPr lang="es-MX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07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3413"/>
            <a:ext cx="8229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En español: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no se dice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la alma</a:t>
            </a:r>
            <a:r>
              <a:rPr lang="ja-JP" altLang="es-PE" sz="4400" dirty="0" smtClean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3413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En español: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no se dice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la alma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sino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el alma</a:t>
            </a:r>
            <a:r>
              <a:rPr lang="ja-JP" altLang="es-PE" sz="4400" dirty="0" smtClean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3413"/>
            <a:ext cx="8229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En español: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no se dice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la alma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sino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el alma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pero sí se dice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las almas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s-PE" sz="32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3413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En español: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no se dice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la alma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sino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el alma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4400" dirty="0">
                <a:cs typeface="+mn-cs"/>
              </a:rPr>
              <a:t>pero sí se dice – </a:t>
            </a:r>
            <a:r>
              <a:rPr lang="ja-JP" altLang="es-PE" sz="4400" dirty="0">
                <a:latin typeface="Arial"/>
                <a:cs typeface="+mn-cs"/>
              </a:rPr>
              <a:t>“</a:t>
            </a:r>
            <a:r>
              <a:rPr lang="es-PE" sz="4400" dirty="0">
                <a:cs typeface="+mn-cs"/>
              </a:rPr>
              <a:t>las almas</a:t>
            </a:r>
            <a:r>
              <a:rPr lang="ja-JP" altLang="es-PE" sz="4400" dirty="0">
                <a:latin typeface="Arial"/>
                <a:cs typeface="+mn-cs"/>
              </a:rPr>
              <a:t>”</a:t>
            </a:r>
            <a:endParaRPr lang="es-PE" sz="4400" dirty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s-PE" sz="3200" dirty="0" smtClean="0"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es-PE" sz="3200" dirty="0" smtClean="0">
                <a:cs typeface="+mn-cs"/>
              </a:rPr>
              <a:t>Se </a:t>
            </a:r>
            <a:r>
              <a:rPr lang="es-PE" sz="3200" dirty="0">
                <a:cs typeface="+mn-cs"/>
              </a:rPr>
              <a:t>requiere la pronunciación de una consonante entre dos vocales tónicas para evitar cacofonía. </a:t>
            </a:r>
          </a:p>
        </p:txBody>
      </p:sp>
    </p:spTree>
    <p:extLst>
      <p:ext uri="{BB962C8B-B14F-4D97-AF65-F5344CB8AC3E}">
        <p14:creationId xmlns:p14="http://schemas.microsoft.com/office/powerpoint/2010/main" val="35922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33550"/>
            <a:ext cx="8534406" cy="1463933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FF"/>
            </a:solidFill>
          </a:ln>
        </p:spPr>
        <p:txBody>
          <a:bodyPr wrap="none" anchor="ctr" anchorCtr="1">
            <a:normAutofit/>
          </a:bodyPr>
          <a:lstStyle/>
          <a:p>
            <a:pPr indent="363855" algn="ctr">
              <a:spcAft>
                <a:spcPts val="0"/>
              </a:spcAft>
            </a:pPr>
            <a:r>
              <a:rPr lang="el-GR" sz="6600" dirty="0" smtClean="0">
                <a:effectLst/>
                <a:latin typeface="Minion Pro"/>
                <a:ea typeface="Times New Roman"/>
                <a:cs typeface="Minion Pro"/>
              </a:rPr>
              <a:t>ἀπὸ ἐμοῦ</a:t>
            </a:r>
            <a:r>
              <a:rPr lang="pt-BR" sz="6600" dirty="0" smtClean="0">
                <a:effectLst/>
                <a:latin typeface="Minion Pro"/>
                <a:ea typeface="Times New Roman"/>
                <a:cs typeface="Minion Pro"/>
              </a:rPr>
              <a:t>  &gt;  </a:t>
            </a:r>
            <a:r>
              <a:rPr lang="el-GR" sz="6600" dirty="0" smtClean="0">
                <a:effectLst/>
                <a:latin typeface="Minion Pro"/>
                <a:ea typeface="Times New Roman"/>
                <a:cs typeface="Minion Pro"/>
              </a:rPr>
              <a:t>ἀπ᾽ ἐμοῦ</a:t>
            </a:r>
          </a:p>
          <a:p>
            <a:pPr indent="363855" algn="ctr">
              <a:spcAft>
                <a:spcPts val="0"/>
              </a:spcAft>
            </a:pPr>
            <a:endParaRPr lang="en-US" sz="700" dirty="0">
              <a:effectLst/>
              <a:latin typeface="Minion Pro"/>
              <a:ea typeface="Times New Roman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929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71550"/>
            <a:ext cx="7543800" cy="30469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s-ES" sz="3200" dirty="0"/>
              <a:t>También cuando una preposición termina con una vocal y la siguiente palabra comienza con una vocal </a:t>
            </a:r>
            <a:r>
              <a:rPr lang="es-ES" sz="3200" i="1" dirty="0">
                <a:solidFill>
                  <a:srgbClr val="FF0000"/>
                </a:solidFill>
              </a:rPr>
              <a:t>mas el espíritu rudo </a:t>
            </a:r>
            <a:r>
              <a:rPr lang="es-ES" sz="3200" dirty="0"/>
              <a:t>no sólo la vocal cambia por un </a:t>
            </a:r>
            <a:r>
              <a:rPr lang="es-ES" sz="3200" dirty="0" smtClean="0"/>
              <a:t>ap</a:t>
            </a:r>
            <a:r>
              <a:rPr lang="es-ES" sz="3200" dirty="0" smtClean="0"/>
              <a:t>ó</a:t>
            </a:r>
            <a:r>
              <a:rPr lang="es-ES" sz="3200" dirty="0" smtClean="0"/>
              <a:t>strofe, pero </a:t>
            </a:r>
            <a:r>
              <a:rPr lang="es-ES" sz="3200" dirty="0"/>
              <a:t>también la consonante de la </a:t>
            </a:r>
            <a:r>
              <a:rPr lang="es-ES" sz="3200" dirty="0" smtClean="0"/>
              <a:t>raíz.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8080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90550"/>
            <a:ext cx="8839200" cy="152400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FF"/>
            </a:solidFill>
          </a:ln>
        </p:spPr>
        <p:txBody>
          <a:bodyPr wrap="none" anchor="ctr" anchorCtr="1">
            <a:normAutofit/>
          </a:bodyPr>
          <a:lstStyle/>
          <a:p>
            <a:pPr indent="363855" algn="ctr">
              <a:spcAft>
                <a:spcPts val="0"/>
              </a:spcAft>
            </a:pPr>
            <a:r>
              <a:rPr lang="el-GR" sz="4600" dirty="0">
                <a:latin typeface="Minion Pro"/>
                <a:ea typeface="Times New Roman"/>
                <a:cs typeface="Minion Pro"/>
              </a:rPr>
              <a:t>μ</a:t>
            </a:r>
            <a:r>
              <a:rPr lang="en-US" sz="4600" dirty="0" err="1" smtClean="0">
                <a:latin typeface="Minion Pro"/>
                <a:ea typeface="Times New Roman"/>
                <a:cs typeface="Minion Pro"/>
              </a:rPr>
              <a:t>ετ</a:t>
            </a:r>
            <a:r>
              <a:rPr lang="en-US" sz="4600" dirty="0" err="1" smtClean="0">
                <a:latin typeface="Minion Pro"/>
                <a:ea typeface="Times New Roman"/>
                <a:cs typeface="Minion Pro"/>
              </a:rPr>
              <a:t>ὰ</a:t>
            </a:r>
            <a:r>
              <a:rPr lang="en-US" sz="46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en-US" sz="4600" dirty="0" err="1" smtClean="0">
                <a:latin typeface="Minion Pro"/>
                <a:ea typeface="Times New Roman"/>
                <a:cs typeface="Minion Pro"/>
              </a:rPr>
              <a:t>ἡμῶν</a:t>
            </a:r>
            <a:r>
              <a:rPr lang="pt-BR" sz="4600" dirty="0" smtClean="0">
                <a:effectLst/>
                <a:latin typeface="Minion Pro"/>
                <a:ea typeface="Times New Roman"/>
                <a:cs typeface="Minion Pro"/>
              </a:rPr>
              <a:t> &gt; </a:t>
            </a:r>
            <a:r>
              <a:rPr lang="pt-BR" sz="4600" dirty="0" err="1" smtClean="0">
                <a:effectLst/>
                <a:latin typeface="Minion Pro"/>
                <a:ea typeface="Times New Roman"/>
                <a:cs typeface="Minion Pro"/>
              </a:rPr>
              <a:t>μετ</a:t>
            </a:r>
            <a:r>
              <a:rPr lang="pt-BR" sz="4600" dirty="0" smtClean="0">
                <a:effectLst/>
                <a:latin typeface="Minion Pro"/>
                <a:ea typeface="Times New Roman"/>
                <a:cs typeface="Minion Pro"/>
              </a:rPr>
              <a:t>᾿ </a:t>
            </a:r>
            <a:r>
              <a:rPr lang="pt-BR" sz="4600" dirty="0" err="1" smtClean="0">
                <a:effectLst/>
                <a:latin typeface="Minion Pro"/>
                <a:ea typeface="Times New Roman"/>
                <a:cs typeface="Minion Pro"/>
              </a:rPr>
              <a:t>ἡμῶν</a:t>
            </a:r>
            <a:r>
              <a:rPr lang="pt-BR" sz="4600" dirty="0">
                <a:latin typeface="Minion Pro"/>
                <a:ea typeface="Times New Roman"/>
                <a:cs typeface="Minion Pro"/>
              </a:rPr>
              <a:t> </a:t>
            </a:r>
            <a:r>
              <a:rPr lang="pt-BR" sz="4600" dirty="0" smtClean="0">
                <a:latin typeface="Minion Pro"/>
                <a:ea typeface="Times New Roman"/>
                <a:cs typeface="Minion Pro"/>
              </a:rPr>
              <a:t>&gt; </a:t>
            </a:r>
            <a:r>
              <a:rPr lang="pt-BR" sz="4600" dirty="0" err="1" smtClean="0">
                <a:latin typeface="Minion Pro"/>
                <a:ea typeface="Times New Roman"/>
                <a:cs typeface="Minion Pro"/>
              </a:rPr>
              <a:t>μεθ</a:t>
            </a:r>
            <a:r>
              <a:rPr lang="pt-BR" sz="4600" dirty="0" smtClean="0">
                <a:latin typeface="Minion Pro"/>
                <a:ea typeface="Times New Roman"/>
                <a:cs typeface="Minion Pro"/>
              </a:rPr>
              <a:t>᾿ </a:t>
            </a:r>
            <a:r>
              <a:rPr lang="pt-BR" sz="4600" dirty="0" err="1" smtClean="0">
                <a:latin typeface="Minion Pro"/>
                <a:ea typeface="Times New Roman"/>
                <a:cs typeface="Minion Pro"/>
              </a:rPr>
              <a:t>ἡμῶν</a:t>
            </a:r>
            <a:endParaRPr lang="en-US" sz="4600" dirty="0">
              <a:effectLst/>
              <a:latin typeface="Minion Pro"/>
              <a:ea typeface="Times New Roman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799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90550"/>
            <a:ext cx="8839200" cy="152400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FF"/>
            </a:solidFill>
          </a:ln>
        </p:spPr>
        <p:txBody>
          <a:bodyPr wrap="none" anchor="ctr" anchorCtr="1">
            <a:normAutofit/>
          </a:bodyPr>
          <a:lstStyle/>
          <a:p>
            <a:pPr indent="363855" algn="ctr">
              <a:spcAft>
                <a:spcPts val="0"/>
              </a:spcAft>
            </a:pPr>
            <a:r>
              <a:rPr lang="el-GR" sz="4600" dirty="0">
                <a:latin typeface="Minion Pro"/>
                <a:ea typeface="Times New Roman"/>
                <a:cs typeface="Minion Pro"/>
              </a:rPr>
              <a:t>μ</a:t>
            </a:r>
            <a:r>
              <a:rPr lang="en-US" sz="4600" dirty="0" err="1" smtClean="0">
                <a:latin typeface="Minion Pro"/>
                <a:ea typeface="Times New Roman"/>
                <a:cs typeface="Minion Pro"/>
              </a:rPr>
              <a:t>ετ</a:t>
            </a:r>
            <a:r>
              <a:rPr lang="en-US" sz="4600" dirty="0" err="1" smtClean="0">
                <a:latin typeface="Minion Pro"/>
                <a:ea typeface="Times New Roman"/>
                <a:cs typeface="Minion Pro"/>
              </a:rPr>
              <a:t>ὰ</a:t>
            </a:r>
            <a:r>
              <a:rPr lang="en-US" sz="46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en-US" sz="4600" dirty="0" err="1" smtClean="0">
                <a:latin typeface="Minion Pro"/>
                <a:ea typeface="Times New Roman"/>
                <a:cs typeface="Minion Pro"/>
              </a:rPr>
              <a:t>ἡμῶν</a:t>
            </a:r>
            <a:r>
              <a:rPr lang="pt-BR" sz="4600" dirty="0" smtClean="0">
                <a:effectLst/>
                <a:latin typeface="Minion Pro"/>
                <a:ea typeface="Times New Roman"/>
                <a:cs typeface="Minion Pro"/>
              </a:rPr>
              <a:t> &gt; </a:t>
            </a:r>
            <a:r>
              <a:rPr lang="pt-BR" sz="4600" dirty="0" err="1" smtClean="0">
                <a:effectLst/>
                <a:latin typeface="Minion Pro"/>
                <a:ea typeface="Times New Roman"/>
                <a:cs typeface="Minion Pro"/>
              </a:rPr>
              <a:t>μετ</a:t>
            </a:r>
            <a:r>
              <a:rPr lang="pt-BR" sz="4600" dirty="0" smtClean="0">
                <a:effectLst/>
                <a:latin typeface="Minion Pro"/>
                <a:ea typeface="Times New Roman"/>
                <a:cs typeface="Minion Pro"/>
              </a:rPr>
              <a:t>᾿ </a:t>
            </a:r>
            <a:r>
              <a:rPr lang="pt-BR" sz="4600" dirty="0" err="1" smtClean="0">
                <a:effectLst/>
                <a:latin typeface="Minion Pro"/>
                <a:ea typeface="Times New Roman"/>
                <a:cs typeface="Minion Pro"/>
              </a:rPr>
              <a:t>ἡμῶν</a:t>
            </a:r>
            <a:r>
              <a:rPr lang="pt-BR" sz="4600" dirty="0">
                <a:latin typeface="Minion Pro"/>
                <a:ea typeface="Times New Roman"/>
                <a:cs typeface="Minion Pro"/>
              </a:rPr>
              <a:t> </a:t>
            </a:r>
            <a:r>
              <a:rPr lang="pt-BR" sz="4600" dirty="0" smtClean="0">
                <a:latin typeface="Minion Pro"/>
                <a:ea typeface="Times New Roman"/>
                <a:cs typeface="Minion Pro"/>
              </a:rPr>
              <a:t>&gt; </a:t>
            </a:r>
            <a:r>
              <a:rPr lang="pt-BR" sz="4600" dirty="0" err="1" smtClean="0">
                <a:latin typeface="Minion Pro"/>
                <a:ea typeface="Times New Roman"/>
                <a:cs typeface="Minion Pro"/>
              </a:rPr>
              <a:t>μεθ</a:t>
            </a:r>
            <a:r>
              <a:rPr lang="pt-BR" sz="4600" dirty="0" smtClean="0">
                <a:latin typeface="Minion Pro"/>
                <a:ea typeface="Times New Roman"/>
                <a:cs typeface="Minion Pro"/>
              </a:rPr>
              <a:t>᾿ </a:t>
            </a:r>
            <a:r>
              <a:rPr lang="pt-BR" sz="4600" dirty="0" err="1" smtClean="0">
                <a:latin typeface="Minion Pro"/>
                <a:ea typeface="Times New Roman"/>
                <a:cs typeface="Minion Pro"/>
              </a:rPr>
              <a:t>ἡμῶν</a:t>
            </a:r>
            <a:endParaRPr lang="en-US" sz="4600" dirty="0">
              <a:effectLst/>
              <a:latin typeface="Minion Pro"/>
              <a:ea typeface="Times New Roman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409950"/>
            <a:ext cx="6096000" cy="129540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00FF"/>
            </a:solidFill>
          </a:ln>
        </p:spPr>
        <p:txBody>
          <a:bodyPr wrap="none" anchor="ctr" anchorCtr="1">
            <a:normAutofit/>
          </a:bodyPr>
          <a:lstStyle/>
          <a:p>
            <a:pPr indent="363855" algn="ctr">
              <a:spcAft>
                <a:spcPts val="0"/>
              </a:spcAft>
            </a:pPr>
            <a:r>
              <a:rPr lang="el-GR" sz="6600" dirty="0">
                <a:latin typeface="Minion Pro"/>
                <a:ea typeface="Times New Roman"/>
                <a:cs typeface="Minion Pro"/>
              </a:rPr>
              <a:t>τ</a:t>
            </a:r>
            <a:r>
              <a:rPr lang="en-US" sz="60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pt-BR" sz="4800" dirty="0">
                <a:latin typeface="Minion Pro"/>
                <a:ea typeface="Times New Roman"/>
                <a:cs typeface="Minion Pro"/>
              </a:rPr>
              <a:t>&gt;</a:t>
            </a:r>
            <a:r>
              <a:rPr lang="en-US" sz="60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en-US" sz="6600" dirty="0" err="1">
                <a:latin typeface="Minion Pro"/>
                <a:ea typeface="Times New Roman"/>
                <a:cs typeface="Minion Pro"/>
              </a:rPr>
              <a:t>θ</a:t>
            </a:r>
            <a:r>
              <a:rPr lang="en-US" sz="6000" dirty="0">
                <a:latin typeface="Minion Pro"/>
                <a:ea typeface="Times New Roman"/>
                <a:cs typeface="Minion Pro"/>
              </a:rPr>
              <a:t> /</a:t>
            </a:r>
            <a:r>
              <a:rPr lang="en-US" sz="60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en-US" sz="6600" dirty="0">
                <a:latin typeface="Minion Pro"/>
                <a:ea typeface="Times New Roman"/>
                <a:cs typeface="Minion Pro"/>
              </a:rPr>
              <a:t>π</a:t>
            </a:r>
            <a:r>
              <a:rPr lang="en-US" sz="60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pt-BR" sz="4800" dirty="0">
                <a:latin typeface="Minion Pro"/>
                <a:ea typeface="Times New Roman"/>
                <a:cs typeface="Minion Pro"/>
              </a:rPr>
              <a:t>&gt;</a:t>
            </a:r>
            <a:r>
              <a:rPr lang="pt-BR" sz="6000" dirty="0" smtClean="0">
                <a:latin typeface="Minion Pro"/>
                <a:ea typeface="Times New Roman"/>
                <a:cs typeface="Minion Pro"/>
              </a:rPr>
              <a:t> </a:t>
            </a:r>
            <a:r>
              <a:rPr lang="pt-BR" sz="6600" dirty="0" err="1">
                <a:latin typeface="Minion Pro"/>
                <a:ea typeface="Times New Roman"/>
                <a:cs typeface="Minion Pro"/>
              </a:rPr>
              <a:t>φ</a:t>
            </a:r>
            <a:endParaRPr lang="en-US" sz="6600" dirty="0">
              <a:latin typeface="Minion Pro"/>
              <a:ea typeface="Times New Roman"/>
              <a:cs typeface="Minion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647950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Minion Pro"/>
                <a:ea typeface="Times New Roman"/>
                <a:cs typeface="Minion Pro"/>
              </a:rPr>
              <a:t>Cambios</a:t>
            </a:r>
            <a:r>
              <a:rPr lang="en-US" sz="3200" b="1" dirty="0">
                <a:latin typeface="Minion Pro"/>
                <a:ea typeface="Times New Roman"/>
                <a:cs typeface="Minion Pro"/>
              </a:rPr>
              <a:t> mas </a:t>
            </a:r>
            <a:r>
              <a:rPr lang="en-US" sz="3200" b="1" dirty="0" err="1">
                <a:latin typeface="Minion Pro"/>
                <a:ea typeface="Times New Roman"/>
                <a:cs typeface="Minion Pro"/>
              </a:rPr>
              <a:t>comunes</a:t>
            </a:r>
            <a:endParaRPr lang="en-US" sz="3200" b="1" dirty="0">
              <a:latin typeface="Minion Pro"/>
              <a:ea typeface="Times New Roman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28349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my_preposi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07013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5735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Minion Pro"/>
                <a:cs typeface="Minion Pro"/>
              </a:rPr>
              <a:t>Manzana</a:t>
            </a:r>
            <a:r>
              <a:rPr lang="en-US" sz="4000" b="1" dirty="0" smtClean="0">
                <a:latin typeface="Minion Pro"/>
                <a:cs typeface="Minion Pro"/>
              </a:rPr>
              <a:t> </a:t>
            </a:r>
            <a:r>
              <a:rPr lang="en-US" sz="4000" b="1" dirty="0" err="1" smtClean="0">
                <a:latin typeface="Minion Pro"/>
                <a:cs typeface="Minion Pro"/>
              </a:rPr>
              <a:t>llena</a:t>
            </a:r>
            <a:r>
              <a:rPr lang="en-US" sz="4000" b="1" dirty="0" smtClean="0">
                <a:latin typeface="Minion Pro"/>
                <a:cs typeface="Minion Pro"/>
              </a:rPr>
              <a:t> de </a:t>
            </a:r>
            <a:r>
              <a:rPr lang="en-US" sz="4000" b="1" dirty="0" err="1" smtClean="0">
                <a:latin typeface="Minion Pro"/>
                <a:cs typeface="Minion Pro"/>
              </a:rPr>
              <a:t>preposiciones</a:t>
            </a:r>
            <a:endParaRPr lang="en-US" sz="4000" b="1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1536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276600" y="8953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FF3300"/>
                </a:solidFill>
                <a:latin typeface="Bwgrkn" charset="0"/>
                <a:cs typeface="Bwgrkn" charset="0"/>
              </a:rPr>
              <a:t>u`pe,r</a:t>
            </a:r>
            <a:r>
              <a:rPr lang="en-US" sz="3000" dirty="0">
                <a:latin typeface="Bwgrkn" charset="0"/>
                <a:cs typeface="Bwgrkn" charset="0"/>
              </a:rPr>
              <a:t> </a:t>
            </a:r>
            <a:r>
              <a:rPr lang="en-US" sz="3000" dirty="0">
                <a:solidFill>
                  <a:srgbClr val="FF3300"/>
                </a:solidFill>
                <a:ea typeface="Times New Roman" charset="0"/>
              </a:rPr>
              <a:t>(</a:t>
            </a:r>
            <a:r>
              <a:rPr lang="en-US" sz="3000" dirty="0" err="1">
                <a:solidFill>
                  <a:srgbClr val="FF3300"/>
                </a:solidFill>
                <a:ea typeface="Times New Roman" charset="0"/>
              </a:rPr>
              <a:t>acus</a:t>
            </a:r>
            <a:r>
              <a:rPr lang="en-US" sz="3000" dirty="0">
                <a:solidFill>
                  <a:srgbClr val="FF3300"/>
                </a:solidFill>
                <a:ea typeface="Times New Roman" charset="0"/>
              </a:rPr>
              <a:t>)</a:t>
            </a:r>
            <a:endParaRPr lang="en-US" sz="3000" dirty="0">
              <a:solidFill>
                <a:srgbClr val="FF3300"/>
              </a:solidFill>
            </a:endParaRPr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3124200" y="1485900"/>
            <a:ext cx="2743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52400" y="87481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PE" sz="2000" dirty="0" smtClean="0">
                <a:cs typeface="Times New Roman" charset="0"/>
              </a:rPr>
              <a:t>Genitivo</a:t>
            </a:r>
            <a:r>
              <a:rPr lang="es-PE" sz="2000" dirty="0">
                <a:cs typeface="Times New Roman" charset="0"/>
              </a:rPr>
              <a:t>: movimiento desde </a:t>
            </a:r>
            <a:r>
              <a:rPr lang="es-PE" sz="2000" dirty="0" smtClean="0">
                <a:cs typeface="Times New Roman" charset="0"/>
              </a:rPr>
              <a:t>(</a:t>
            </a:r>
            <a:r>
              <a:rPr lang="es-PE" sz="2000" dirty="0">
                <a:latin typeface="GentiumAlt"/>
                <a:ea typeface="Times New Roman"/>
                <a:cs typeface="Times New Roman"/>
              </a:rPr>
              <a:t>ἀπό </a:t>
            </a:r>
            <a:r>
              <a:rPr lang="es-PE" sz="2000" dirty="0" smtClean="0">
                <a:cs typeface="Times New Roman" charset="0"/>
              </a:rPr>
              <a:t>)</a:t>
            </a:r>
            <a:endParaRPr lang="en-US" sz="2000" dirty="0">
              <a:cs typeface="+mn-cs"/>
            </a:endParaRPr>
          </a:p>
          <a:p>
            <a:pPr eaLnBrk="0" hangingPunct="0">
              <a:defRPr/>
            </a:pPr>
            <a:r>
              <a:rPr lang="es-PE" sz="2000" dirty="0">
                <a:cs typeface="Times New Roman" charset="0"/>
              </a:rPr>
              <a:t>Dativo: estado de reposo </a:t>
            </a:r>
            <a:r>
              <a:rPr lang="es-PE" sz="2000" dirty="0" smtClean="0">
                <a:cs typeface="Times New Roman" charset="0"/>
              </a:rPr>
              <a:t>(</a:t>
            </a:r>
            <a:r>
              <a:rPr lang="el-GR" sz="2000" dirty="0">
                <a:latin typeface="GentiumAlt"/>
                <a:ea typeface="Times New Roman"/>
                <a:cs typeface="Times New Roman"/>
              </a:rPr>
              <a:t>ἐν</a:t>
            </a:r>
            <a:r>
              <a:rPr lang="es-PE" sz="2000" dirty="0" smtClean="0">
                <a:cs typeface="Times New Roman" charset="0"/>
              </a:rPr>
              <a:t>)</a:t>
            </a:r>
            <a:r>
              <a:rPr lang="es-PE" sz="2000" dirty="0">
                <a:cs typeface="Times New Roman" charset="0"/>
              </a:rPr>
              <a:t>.</a:t>
            </a:r>
          </a:p>
          <a:p>
            <a:pPr eaLnBrk="0" hangingPunct="0">
              <a:defRPr/>
            </a:pPr>
            <a:r>
              <a:rPr lang="es-PE" sz="2000" dirty="0">
                <a:cs typeface="+mn-cs"/>
              </a:rPr>
              <a:t>Acusativo: movimiento </a:t>
            </a:r>
            <a:r>
              <a:rPr lang="es-PE" sz="2000" dirty="0" smtClean="0">
                <a:cs typeface="+mn-cs"/>
              </a:rPr>
              <a:t>(</a:t>
            </a:r>
            <a:r>
              <a:rPr lang="el-GR" sz="2000" dirty="0">
                <a:latin typeface="GentiumAlt"/>
                <a:ea typeface="Times New Roman"/>
                <a:cs typeface="Times New Roman"/>
              </a:rPr>
              <a:t>εἰς</a:t>
            </a:r>
            <a:r>
              <a:rPr lang="es-PE" sz="2000" dirty="0" smtClean="0">
                <a:cs typeface="+mn-cs"/>
              </a:rPr>
              <a:t>)</a:t>
            </a:r>
            <a:r>
              <a:rPr lang="es-PE" sz="2000" dirty="0">
                <a:cs typeface="+mn-cs"/>
              </a:rPr>
              <a:t>.</a:t>
            </a:r>
            <a:r>
              <a:rPr lang="en-US" sz="2000" dirty="0">
                <a:cs typeface="+mn-cs"/>
              </a:rPr>
              <a:t> </a:t>
            </a:r>
            <a:endParaRPr lang="es-PE" sz="2000" dirty="0">
              <a:cs typeface="+mn-cs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2322790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276600" y="14287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FF3300"/>
                </a:solidFill>
                <a:latin typeface="Bwgrkn" charset="0"/>
                <a:cs typeface="Bwgrkn" charset="0"/>
              </a:rPr>
              <a:t>evpi</a:t>
            </a:r>
            <a:r>
              <a:rPr lang="en-US" sz="3500" b="1" dirty="0">
                <a:solidFill>
                  <a:srgbClr val="FF3300"/>
                </a:solidFill>
                <a:latin typeface="Bwgrkn" charset="0"/>
                <a:cs typeface="Bwgrkn" charset="0"/>
              </a:rPr>
              <a:t>,</a:t>
            </a:r>
            <a:endParaRPr lang="en-US" sz="3000" b="1" dirty="0">
              <a:solidFill>
                <a:srgbClr val="FF3300"/>
              </a:solidFill>
              <a:latin typeface="Bwgrkn" charset="0"/>
              <a:cs typeface="Bwgrkn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2667000" y="2000250"/>
            <a:ext cx="3505200" cy="2628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124200" y="2000250"/>
            <a:ext cx="2743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276600" y="450864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FF3300"/>
                </a:solidFill>
                <a:latin typeface="Bwgrkn" charset="0"/>
                <a:cs typeface="Bwgrkn" charset="0"/>
              </a:rPr>
              <a:t>u`po</a:t>
            </a:r>
            <a:r>
              <a:rPr lang="en-US" sz="3500" b="1" dirty="0">
                <a:solidFill>
                  <a:srgbClr val="FF3300"/>
                </a:solidFill>
                <a:latin typeface="Bwgrkl" charset="0"/>
              </a:rPr>
              <a:t>,</a:t>
            </a:r>
            <a:r>
              <a:rPr lang="en-US" sz="3000" dirty="0">
                <a:solidFill>
                  <a:srgbClr val="FF3300"/>
                </a:solidFill>
                <a:latin typeface="Bwgrkl" charset="0"/>
              </a:rPr>
              <a:t> </a:t>
            </a:r>
            <a:r>
              <a:rPr lang="en-US" sz="3000" dirty="0">
                <a:solidFill>
                  <a:srgbClr val="FF3300"/>
                </a:solidFill>
              </a:rPr>
              <a:t>(</a:t>
            </a:r>
            <a:r>
              <a:rPr lang="en-US" sz="3000" dirty="0" err="1">
                <a:solidFill>
                  <a:srgbClr val="FF3300"/>
                </a:solidFill>
              </a:rPr>
              <a:t>acus</a:t>
            </a:r>
            <a:r>
              <a:rPr lang="en-US" sz="3000" dirty="0">
                <a:solidFill>
                  <a:srgbClr val="FF3300"/>
                </a:solidFill>
              </a:rPr>
              <a:t>)</a:t>
            </a:r>
            <a:endParaRPr lang="en-US" sz="3000" dirty="0">
              <a:solidFill>
                <a:srgbClr val="FF3300"/>
              </a:solidFill>
              <a:latin typeface="Bwgrkl" charset="0"/>
            </a:endParaRP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3048000" y="4629150"/>
            <a:ext cx="2743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3200400" y="24193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Bwgrkn" charset="0"/>
                <a:cs typeface="Bwgrkn" charset="0"/>
              </a:rPr>
              <a:t>evn</a:t>
            </a:r>
            <a:endParaRPr lang="en-US" sz="4000" b="1" dirty="0">
              <a:latin typeface="Bwgrkn" charset="0"/>
              <a:cs typeface="Bwgrkn" charset="0"/>
            </a:endParaRP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6705600" y="29527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009900"/>
                </a:solidFill>
                <a:latin typeface="Bwgrkn" charset="0"/>
                <a:cs typeface="Bwgrkn" charset="0"/>
              </a:rPr>
              <a:t>dia</a:t>
            </a:r>
            <a:r>
              <a:rPr lang="en-US" sz="3500" b="1" dirty="0">
                <a:solidFill>
                  <a:srgbClr val="009900"/>
                </a:solidFill>
                <a:latin typeface="Bwgrkn" charset="0"/>
                <a:cs typeface="Bwgrkn" charset="0"/>
              </a:rPr>
              <a:t>, </a:t>
            </a:r>
            <a:r>
              <a:rPr lang="en-US" sz="3000" dirty="0">
                <a:solidFill>
                  <a:srgbClr val="009900"/>
                </a:solidFill>
                <a:cs typeface="Times New Roman" charset="0"/>
              </a:rPr>
              <a:t>(gen)</a:t>
            </a:r>
            <a:endParaRPr lang="en-US" sz="3000" dirty="0">
              <a:solidFill>
                <a:srgbClr val="009900"/>
              </a:solidFill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838200" y="18859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FF3300"/>
                </a:solidFill>
                <a:latin typeface="Bwgrkn" charset="0"/>
                <a:cs typeface="Bwgrkn" charset="0"/>
              </a:rPr>
              <a:t>peri</a:t>
            </a:r>
            <a:r>
              <a:rPr lang="en-US" sz="3500" b="1" dirty="0">
                <a:solidFill>
                  <a:srgbClr val="FF3300"/>
                </a:solidFill>
                <a:latin typeface="Bwgrkn" charset="0"/>
                <a:cs typeface="Bwgrkn" charset="0"/>
              </a:rPr>
              <a:t>, </a:t>
            </a:r>
            <a:r>
              <a:rPr lang="en-US" sz="3000" dirty="0">
                <a:solidFill>
                  <a:srgbClr val="FF3300"/>
                </a:solidFill>
                <a:ea typeface="Times New Roman" charset="0"/>
              </a:rPr>
              <a:t>(</a:t>
            </a:r>
            <a:r>
              <a:rPr lang="en-US" sz="3000" dirty="0" err="1">
                <a:solidFill>
                  <a:srgbClr val="FF3300"/>
                </a:solidFill>
                <a:ea typeface="Times New Roman" charset="0"/>
              </a:rPr>
              <a:t>acus</a:t>
            </a:r>
            <a:r>
              <a:rPr lang="en-US" sz="3000" dirty="0">
                <a:solidFill>
                  <a:srgbClr val="FF3300"/>
                </a:solidFill>
                <a:ea typeface="Times New Roman" charset="0"/>
              </a:rPr>
              <a:t>)</a:t>
            </a:r>
            <a:endParaRPr lang="en-US" sz="3000" dirty="0">
              <a:solidFill>
                <a:srgbClr val="FF3300"/>
              </a:solidFill>
            </a:endParaRP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1905000" y="3943350"/>
            <a:ext cx="18288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762000" y="35623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009900"/>
                </a:solidFill>
                <a:latin typeface="Bwgrkn" charset="0"/>
                <a:cs typeface="Bwgrkn" charset="0"/>
              </a:rPr>
              <a:t>eivj</a:t>
            </a:r>
            <a:endParaRPr lang="en-US" sz="3500" b="1" dirty="0">
              <a:solidFill>
                <a:srgbClr val="009900"/>
              </a:solidFill>
              <a:latin typeface="Bwgrkn" charset="0"/>
              <a:cs typeface="Bwgrkn" charset="0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6172200" y="2171700"/>
            <a:ext cx="0" cy="2743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1905000" y="2800350"/>
            <a:ext cx="6858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685800" y="24003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rgbClr val="009900"/>
                </a:solidFill>
                <a:latin typeface="Bwgrkn" charset="0"/>
                <a:cs typeface="Bwgrkn" charset="0"/>
              </a:rPr>
              <a:t>pro,j</a:t>
            </a:r>
            <a:endParaRPr lang="en-US" sz="3000" b="1">
              <a:solidFill>
                <a:srgbClr val="009900"/>
              </a:solidFill>
              <a:latin typeface="Bwgrkn" charset="0"/>
              <a:cs typeface="Bwgrkn" charset="0"/>
            </a:endParaRP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 rot="16200000">
            <a:off x="5514975" y="4219576"/>
            <a:ext cx="177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FF3300"/>
                </a:solidFill>
                <a:latin typeface="Bwgrkn" charset="0"/>
                <a:cs typeface="Bwgrkn" charset="0"/>
              </a:rPr>
              <a:t>para</a:t>
            </a:r>
            <a:r>
              <a:rPr lang="en-US" sz="3500" b="1" dirty="0">
                <a:solidFill>
                  <a:srgbClr val="FF3300"/>
                </a:solidFill>
                <a:latin typeface="Bwgrkn" charset="0"/>
                <a:cs typeface="Bwgrkn" charset="0"/>
              </a:rPr>
              <a:t>,</a:t>
            </a:r>
            <a:r>
              <a:rPr lang="en-US" sz="3500" dirty="0">
                <a:solidFill>
                  <a:srgbClr val="FF3300"/>
                </a:solidFill>
                <a:latin typeface="Bwgrkl" charset="0"/>
                <a:cs typeface="Times New Roman" charset="0"/>
              </a:rPr>
              <a:t> </a:t>
            </a:r>
            <a:r>
              <a:rPr lang="en-US" sz="3000" dirty="0">
                <a:solidFill>
                  <a:srgbClr val="FF3300"/>
                </a:solidFill>
                <a:ea typeface="Times New Roman" charset="0"/>
              </a:rPr>
              <a:t>(</a:t>
            </a:r>
            <a:r>
              <a:rPr lang="en-US" sz="3000" dirty="0" err="1">
                <a:solidFill>
                  <a:srgbClr val="FF3300"/>
                </a:solidFill>
                <a:ea typeface="Times New Roman" charset="0"/>
              </a:rPr>
              <a:t>acus</a:t>
            </a:r>
            <a:r>
              <a:rPr lang="en-US" sz="3000" dirty="0">
                <a:solidFill>
                  <a:srgbClr val="FF3300"/>
                </a:solidFill>
                <a:ea typeface="Times New Roman" charset="0"/>
              </a:rPr>
              <a:t>)</a:t>
            </a:r>
            <a:endParaRPr lang="en-US" sz="3000" dirty="0">
              <a:solidFill>
                <a:srgbClr val="FF3300"/>
              </a:solidFill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5257800" y="3790950"/>
            <a:ext cx="18288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6705600" y="34099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009900"/>
                </a:solidFill>
                <a:latin typeface="Bwgrkn" charset="0"/>
                <a:cs typeface="Bwgrkn" charset="0"/>
              </a:rPr>
              <a:t>evk</a:t>
            </a:r>
            <a:endParaRPr lang="en-US" sz="3500" b="1" dirty="0">
              <a:solidFill>
                <a:srgbClr val="009900"/>
              </a:solidFill>
              <a:latin typeface="Bwgrkn" charset="0"/>
              <a:cs typeface="Bwgrk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6324600" y="2743200"/>
            <a:ext cx="6858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6781800" y="23431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rgbClr val="009900"/>
                </a:solidFill>
                <a:latin typeface="Bwgrkn" charset="0"/>
                <a:cs typeface="Bwgrkn" charset="0"/>
              </a:rPr>
              <a:t>avpo</a:t>
            </a:r>
            <a:r>
              <a:rPr lang="en-US" sz="3500" b="1" dirty="0">
                <a:solidFill>
                  <a:srgbClr val="009900"/>
                </a:solidFill>
                <a:latin typeface="Bwgrkl" charset="0"/>
                <a:cs typeface="Times New Roman" charset="0"/>
              </a:rPr>
              <a:t>,</a:t>
            </a:r>
            <a:endParaRPr lang="en-US" sz="3000" b="1" dirty="0">
              <a:solidFill>
                <a:srgbClr val="009900"/>
              </a:solidFill>
            </a:endParaRP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1905000" y="3314700"/>
            <a:ext cx="49530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67330"/>
            <a:ext cx="3524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2800" b="1" i="1" dirty="0">
                <a:cs typeface="Times New Roman" charset="0"/>
              </a:rPr>
              <a:t>Las </a:t>
            </a:r>
            <a:r>
              <a:rPr lang="es-PE" sz="2800" b="1" i="1" dirty="0" smtClean="0">
                <a:cs typeface="Times New Roman" charset="0"/>
              </a:rPr>
              <a:t>preposiciones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76200" y="13335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s-MX" sz="3200" b="1" dirty="0">
                <a:latin typeface="Minion Pro"/>
                <a:ea typeface="Times New Roman"/>
                <a:cs typeface="Minion Pro"/>
              </a:rPr>
              <a:t>Pronom</a:t>
            </a:r>
            <a:r>
              <a:rPr lang="es-ES_tradnl" sz="3200" b="1" dirty="0" err="1">
                <a:latin typeface="Minion Pro"/>
                <a:ea typeface="Times New Roman"/>
                <a:cs typeface="Minion Pro"/>
              </a:rPr>
              <a:t>bres</a:t>
            </a:r>
            <a:r>
              <a:rPr lang="es-ES_tradnl" sz="3200" b="1" dirty="0">
                <a:latin typeface="Minion Pro"/>
                <a:ea typeface="Times New Roman"/>
                <a:cs typeface="Minion Pro"/>
              </a:rPr>
              <a:t> demostrativos griegos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2800" i="1" dirty="0">
                <a:latin typeface="Minion Pro"/>
                <a:ea typeface="Times New Roman"/>
                <a:cs typeface="Minion Pro"/>
              </a:rPr>
              <a:t>Inmediato</a:t>
            </a:r>
            <a:r>
              <a:rPr lang="es-PE" sz="2800" dirty="0">
                <a:latin typeface="Minion Pro"/>
                <a:ea typeface="Times New Roman"/>
                <a:cs typeface="Minion Pro"/>
              </a:rPr>
              <a:t> = οὗτος, αὕτη, τοῦτο : este, él </a:t>
            </a:r>
          </a:p>
        </p:txBody>
      </p:sp>
    </p:spTree>
    <p:extLst>
      <p:ext uri="{BB962C8B-B14F-4D97-AF65-F5344CB8AC3E}">
        <p14:creationId xmlns:p14="http://schemas.microsoft.com/office/powerpoint/2010/main" val="203509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58102"/>
              </p:ext>
            </p:extLst>
          </p:nvPr>
        </p:nvGraphicFramePr>
        <p:xfrm>
          <a:off x="304800" y="1352550"/>
          <a:ext cx="8550275" cy="3147708"/>
        </p:xfrm>
        <a:graphic>
          <a:graphicData uri="http://schemas.openxmlformats.org/drawingml/2006/table">
            <a:tbl>
              <a:tblPr/>
              <a:tblGrid>
                <a:gridCol w="1343025"/>
                <a:gridCol w="1366838"/>
                <a:gridCol w="1333500"/>
                <a:gridCol w="1527175"/>
                <a:gridCol w="1495425"/>
                <a:gridCol w="1484312"/>
              </a:tblGrid>
              <a:tr h="3999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Singular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Masculino</a:t>
                      </a:r>
                    </a:p>
                  </a:txBody>
                  <a:tcPr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Femenino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Neutro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Masculino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Femenino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Neutro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marL="71755"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οὗτ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ος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αὕτ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η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τοῦτ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040" lvl="0" indent="0" algn="l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οὗτ</a:t>
                      </a: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οι</a:t>
                      </a:r>
                      <a:endParaRPr lang="en-US" sz="28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0485"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αὕτ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αι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ταῦτ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ου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ης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ου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ων</a:t>
                      </a:r>
                      <a:endParaRPr lang="en-US" sz="28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ων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ων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ῳ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ῃ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ῳ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οις</a:t>
                      </a:r>
                      <a:endParaRPr lang="en-US" sz="28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αις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οις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τοῦτ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ον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ην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τοῦτ</a:t>
                      </a: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</a:t>
                      </a:r>
                      <a:endParaRPr lang="en-US" sz="28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τούτ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ους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ταύτ</a:t>
                      </a:r>
                      <a:r>
                        <a:rPr lang="el-GR" sz="32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ας</a:t>
                      </a:r>
                      <a:endParaRPr lang="en-US" sz="28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ταῦτ</a:t>
                      </a: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</a:t>
                      </a:r>
                      <a:endParaRPr lang="en-US" sz="28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36000" marR="44450" marT="0" marB="93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76200" y="13335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s-MX" sz="3200" b="1" dirty="0">
                <a:latin typeface="Minion Pro"/>
                <a:ea typeface="Times New Roman"/>
                <a:cs typeface="Minion Pro"/>
              </a:rPr>
              <a:t>Pronom</a:t>
            </a:r>
            <a:r>
              <a:rPr lang="es-ES_tradnl" sz="3200" b="1" dirty="0" err="1">
                <a:latin typeface="Minion Pro"/>
                <a:ea typeface="Times New Roman"/>
                <a:cs typeface="Minion Pro"/>
              </a:rPr>
              <a:t>bres</a:t>
            </a:r>
            <a:r>
              <a:rPr lang="es-ES_tradnl" sz="3200" b="1" dirty="0">
                <a:latin typeface="Minion Pro"/>
                <a:ea typeface="Times New Roman"/>
                <a:cs typeface="Minion Pro"/>
              </a:rPr>
              <a:t> demostrativos griegos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2800" i="1" dirty="0">
                <a:latin typeface="Minion Pro"/>
                <a:ea typeface="Times New Roman"/>
                <a:cs typeface="Minion Pro"/>
              </a:rPr>
              <a:t>Inmediato</a:t>
            </a:r>
            <a:r>
              <a:rPr lang="es-PE" sz="2800" dirty="0">
                <a:latin typeface="Minion Pro"/>
                <a:ea typeface="Times New Roman"/>
                <a:cs typeface="Minion Pro"/>
              </a:rPr>
              <a:t> = οὗτος, αὕτη, τοῦτο : este, él </a:t>
            </a:r>
          </a:p>
        </p:txBody>
      </p:sp>
    </p:spTree>
    <p:extLst>
      <p:ext uri="{BB962C8B-B14F-4D97-AF65-F5344CB8AC3E}">
        <p14:creationId xmlns:p14="http://schemas.microsoft.com/office/powerpoint/2010/main" val="266455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"/>
          <p:cNvSpPr txBox="1">
            <a:spLocks noChangeArrowheads="1"/>
          </p:cNvSpPr>
          <p:nvPr/>
        </p:nvSpPr>
        <p:spPr bwMode="auto">
          <a:xfrm>
            <a:off x="76200" y="13335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s-MX" sz="3200" b="1" dirty="0">
                <a:latin typeface="Minion Pro"/>
                <a:ea typeface="Times New Roman"/>
                <a:cs typeface="Minion Pro"/>
              </a:rPr>
              <a:t>Pronom</a:t>
            </a:r>
            <a:r>
              <a:rPr lang="es-ES_tradnl" sz="3200" b="1" dirty="0" err="1">
                <a:latin typeface="Minion Pro"/>
                <a:ea typeface="Times New Roman"/>
                <a:cs typeface="Minion Pro"/>
              </a:rPr>
              <a:t>bres</a:t>
            </a:r>
            <a:r>
              <a:rPr lang="es-ES_tradnl" sz="3200" b="1" dirty="0">
                <a:latin typeface="Minion Pro"/>
                <a:ea typeface="Times New Roman"/>
                <a:cs typeface="Minion Pro"/>
              </a:rPr>
              <a:t> demostrativos griegos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2800" i="1" dirty="0" smtClean="0">
                <a:latin typeface="Minion Pro"/>
                <a:ea typeface="Times New Roman"/>
                <a:cs typeface="Minion Pro"/>
              </a:rPr>
              <a:t>Remoto </a:t>
            </a:r>
            <a:r>
              <a:rPr lang="es-PE" sz="2800" dirty="0" smtClean="0">
                <a:latin typeface="Minion Pro"/>
                <a:ea typeface="Times New Roman"/>
                <a:cs typeface="Minion Pro"/>
              </a:rPr>
              <a:t>= </a:t>
            </a:r>
            <a:r>
              <a:rPr lang="el-GR" sz="2800" dirty="0">
                <a:latin typeface="Minion Pro"/>
                <a:ea typeface="Times New Roman"/>
                <a:cs typeface="Minion Pro"/>
              </a:rPr>
              <a:t>ἐκεῖνος, -η,</a:t>
            </a:r>
            <a:r>
              <a:rPr lang="el-GR" sz="2800" dirty="0" smtClean="0">
                <a:latin typeface="Minion Pro"/>
                <a:ea typeface="Times New Roman"/>
                <a:cs typeface="Minion Pro"/>
              </a:rPr>
              <a:t> -</a:t>
            </a:r>
            <a:r>
              <a:rPr lang="el-GR" sz="2800" dirty="0">
                <a:latin typeface="Minion Pro"/>
                <a:ea typeface="Times New Roman"/>
                <a:cs typeface="Minion Pro"/>
              </a:rPr>
              <a:t>ο </a:t>
            </a:r>
            <a:r>
              <a:rPr lang="es-PE" sz="2400" dirty="0">
                <a:latin typeface="Minion Pro"/>
                <a:ea typeface="Times New Roman"/>
                <a:cs typeface="Minion Pro"/>
              </a:rPr>
              <a:t>: </a:t>
            </a:r>
            <a:r>
              <a:rPr lang="es-ES" sz="2000" dirty="0">
                <a:latin typeface="Minion Pro"/>
                <a:ea typeface="Times New Roman"/>
                <a:cs typeface="Minion Pro"/>
              </a:rPr>
              <a:t>ese, aquel, él </a:t>
            </a:r>
            <a:endParaRPr lang="es-PE" sz="2800" dirty="0">
              <a:latin typeface="Minion Pro"/>
              <a:ea typeface="Times New Roman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58050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55356"/>
              </p:ext>
            </p:extLst>
          </p:nvPr>
        </p:nvGraphicFramePr>
        <p:xfrm>
          <a:off x="304800" y="1352550"/>
          <a:ext cx="8550275" cy="2925668"/>
        </p:xfrm>
        <a:graphic>
          <a:graphicData uri="http://schemas.openxmlformats.org/drawingml/2006/table">
            <a:tbl>
              <a:tblPr/>
              <a:tblGrid>
                <a:gridCol w="1343025"/>
                <a:gridCol w="1366838"/>
                <a:gridCol w="1333500"/>
                <a:gridCol w="1527175"/>
                <a:gridCol w="1495425"/>
                <a:gridCol w="1484312"/>
              </a:tblGrid>
              <a:tr h="3999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Singular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Plural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ＭＳ Ｐゴシック" charset="0"/>
                        <a:cs typeface="Cambria"/>
                      </a:endParaRP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Masculino</a:t>
                      </a:r>
                    </a:p>
                  </a:txBody>
                  <a:tcPr marT="34285" marB="342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Femenino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Neutro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Masculino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Femenino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Ｐゴシック" charset="0"/>
                          <a:cs typeface="Cambria"/>
                        </a:rPr>
                        <a:t>Neutro</a:t>
                      </a:r>
                    </a:p>
                  </a:txBody>
                  <a:tcPr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η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</a:t>
                      </a: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 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οι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αι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ου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ης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ου</a:t>
                      </a:r>
                      <a:endParaRPr lang="en-US" sz="24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ων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ων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ων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ῳ</a:t>
                      </a:r>
                      <a:r>
                        <a:rPr lang="en-US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 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ῃ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ῳ</a:t>
                      </a:r>
                      <a:r>
                        <a:rPr lang="en-US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 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οις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αις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οις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ον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ην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ους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ἐκείν</a:t>
                      </a:r>
                      <a:r>
                        <a:rPr lang="el-G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ας</a:t>
                      </a:r>
                      <a:endParaRPr lang="en-US" sz="240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l-GR" sz="28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ἐκεῖν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α</a:t>
                      </a:r>
                      <a:endParaRPr lang="en-US" sz="24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02"/>
          <p:cNvSpPr txBox="1">
            <a:spLocks noChangeArrowheads="1"/>
          </p:cNvSpPr>
          <p:nvPr/>
        </p:nvSpPr>
        <p:spPr bwMode="auto">
          <a:xfrm>
            <a:off x="76200" y="13335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s-MX" sz="3200" b="1" dirty="0">
                <a:latin typeface="Minion Pro"/>
                <a:ea typeface="Times New Roman"/>
                <a:cs typeface="Minion Pro"/>
              </a:rPr>
              <a:t>Pronom</a:t>
            </a:r>
            <a:r>
              <a:rPr lang="es-ES_tradnl" sz="3200" b="1" dirty="0" err="1">
                <a:latin typeface="Minion Pro"/>
                <a:ea typeface="Times New Roman"/>
                <a:cs typeface="Minion Pro"/>
              </a:rPr>
              <a:t>bres</a:t>
            </a:r>
            <a:r>
              <a:rPr lang="es-ES_tradnl" sz="3200" b="1" dirty="0">
                <a:latin typeface="Minion Pro"/>
                <a:ea typeface="Times New Roman"/>
                <a:cs typeface="Minion Pro"/>
              </a:rPr>
              <a:t> demostrativos griegos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2800" i="1" dirty="0" smtClean="0">
                <a:latin typeface="Minion Pro"/>
                <a:ea typeface="Times New Roman"/>
                <a:cs typeface="Minion Pro"/>
              </a:rPr>
              <a:t>Remoto </a:t>
            </a:r>
            <a:r>
              <a:rPr lang="es-PE" sz="2800" dirty="0" smtClean="0">
                <a:latin typeface="Minion Pro"/>
                <a:ea typeface="Times New Roman"/>
                <a:cs typeface="Minion Pro"/>
              </a:rPr>
              <a:t>= </a:t>
            </a:r>
            <a:r>
              <a:rPr lang="el-GR" sz="2800" dirty="0">
                <a:latin typeface="Minion Pro"/>
                <a:ea typeface="Times New Roman"/>
                <a:cs typeface="Minion Pro"/>
              </a:rPr>
              <a:t>ἐκεῖνος, -η,</a:t>
            </a:r>
            <a:r>
              <a:rPr lang="el-GR" sz="2800" dirty="0" smtClean="0">
                <a:latin typeface="Minion Pro"/>
                <a:ea typeface="Times New Roman"/>
                <a:cs typeface="Minion Pro"/>
              </a:rPr>
              <a:t> -</a:t>
            </a:r>
            <a:r>
              <a:rPr lang="el-GR" sz="2800" dirty="0">
                <a:latin typeface="Minion Pro"/>
                <a:ea typeface="Times New Roman"/>
                <a:cs typeface="Minion Pro"/>
              </a:rPr>
              <a:t>ο </a:t>
            </a:r>
            <a:r>
              <a:rPr lang="es-PE" sz="2400" dirty="0">
                <a:latin typeface="Minion Pro"/>
                <a:ea typeface="Times New Roman"/>
                <a:cs typeface="Minion Pro"/>
              </a:rPr>
              <a:t>: </a:t>
            </a:r>
            <a:r>
              <a:rPr lang="es-ES" sz="2000" dirty="0">
                <a:latin typeface="Minion Pro"/>
                <a:ea typeface="Times New Roman"/>
                <a:cs typeface="Minion Pro"/>
              </a:rPr>
              <a:t>ese, aquel, él </a:t>
            </a:r>
            <a:endParaRPr lang="es-PE" sz="2800" dirty="0">
              <a:latin typeface="Minion Pro"/>
              <a:ea typeface="Times New Roman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1970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 smtClean="0">
                <a:latin typeface="Minion Pro"/>
                <a:cs typeface="Minion Pro"/>
              </a:rPr>
              <a:t>1:34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οὗτός</a:t>
            </a:r>
            <a:r>
              <a:rPr lang="el-GR" sz="3200" dirty="0">
                <a:latin typeface="Minion Pro"/>
                <a:cs typeface="Minion Pro"/>
              </a:rPr>
              <a:t> ἐστιν </a:t>
            </a:r>
            <a:r>
              <a:rPr lang="el-GR" sz="3200" dirty="0" smtClean="0">
                <a:latin typeface="Minion Pro"/>
                <a:cs typeface="Minion Pro"/>
              </a:rPr>
              <a:t>ὁ υἱὸς </a:t>
            </a:r>
            <a:r>
              <a:rPr lang="el-GR" sz="3200" dirty="0">
                <a:latin typeface="Minion Pro"/>
                <a:cs typeface="Minion Pro"/>
              </a:rPr>
              <a:t>τοῦ θεοῦ.</a:t>
            </a:r>
            <a: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  <a:t/>
            </a:r>
            <a:b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</a:b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8941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 smtClean="0">
                <a:latin typeface="Minion Pro"/>
                <a:cs typeface="Minion Pro"/>
              </a:rPr>
              <a:t>1:34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οὗτός</a:t>
            </a:r>
            <a:r>
              <a:rPr lang="el-GR" sz="3200" dirty="0">
                <a:latin typeface="Minion Pro"/>
                <a:cs typeface="Minion Pro"/>
              </a:rPr>
              <a:t> ἐστιν </a:t>
            </a:r>
            <a:r>
              <a:rPr lang="el-GR" sz="3200" dirty="0" smtClean="0">
                <a:latin typeface="Minion Pro"/>
                <a:cs typeface="Minion Pro"/>
              </a:rPr>
              <a:t>ὁ υἱὸς </a:t>
            </a:r>
            <a:r>
              <a:rPr lang="el-GR" sz="3200" dirty="0">
                <a:latin typeface="Minion Pro"/>
                <a:cs typeface="Minion Pro"/>
              </a:rPr>
              <a:t>τοῦ θεοῦ.</a:t>
            </a:r>
            <a: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  <a:t/>
            </a:r>
            <a:b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</a:b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047750"/>
            <a:ext cx="683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Este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el </a:t>
            </a:r>
            <a:r>
              <a:rPr lang="en-US" sz="4000" dirty="0" err="1"/>
              <a:t>Hijo</a:t>
            </a:r>
            <a:r>
              <a:rPr lang="en-US" sz="4000" dirty="0"/>
              <a:t> de Dios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834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 smtClean="0">
                <a:latin typeface="Minion Pro"/>
                <a:cs typeface="Minion Pro"/>
              </a:rPr>
              <a:t>1:34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οὗτός</a:t>
            </a:r>
            <a:r>
              <a:rPr lang="el-GR" sz="3200" dirty="0">
                <a:latin typeface="Minion Pro"/>
                <a:cs typeface="Minion Pro"/>
              </a:rPr>
              <a:t> ἐστιν </a:t>
            </a:r>
            <a:r>
              <a:rPr lang="el-GR" sz="3200" dirty="0" smtClean="0">
                <a:latin typeface="Minion Pro"/>
                <a:cs typeface="Minion Pro"/>
              </a:rPr>
              <a:t>ὁ υἱὸς </a:t>
            </a:r>
            <a:r>
              <a:rPr lang="el-GR" sz="3200" dirty="0">
                <a:latin typeface="Minion Pro"/>
                <a:cs typeface="Minion Pro"/>
              </a:rPr>
              <a:t>τοῦ θεοῦ.</a:t>
            </a:r>
            <a: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  <a:t/>
            </a:r>
            <a:b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</a:b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047750"/>
            <a:ext cx="683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Este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el </a:t>
            </a:r>
            <a:r>
              <a:rPr lang="en-US" sz="4000" dirty="0" err="1"/>
              <a:t>Hijo</a:t>
            </a:r>
            <a:r>
              <a:rPr lang="en-US" sz="4000" dirty="0"/>
              <a:t> de Dios</a:t>
            </a:r>
            <a:endParaRPr lang="en-US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21907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 smtClean="0">
                <a:latin typeface="Minion Pro"/>
                <a:cs typeface="Minion Pro"/>
              </a:rPr>
              <a:t>9:28 </a:t>
            </a:r>
            <a:r>
              <a:rPr lang="el-GR" sz="3200" dirty="0">
                <a:latin typeface="Minion Pro"/>
                <a:cs typeface="Minion Pro"/>
              </a:rPr>
              <a:t>σὺ μαθητὴς εἶ 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ἐκείνου</a:t>
            </a:r>
            <a:r>
              <a:rPr lang="el-GR" sz="3200" dirty="0">
                <a:latin typeface="Minion Pro"/>
                <a:cs typeface="Minion Pro"/>
              </a:rPr>
              <a:t>, ἡμεῖς δὲ τοῦ Μωϋσέως ἐσμὲν μαθηταί·</a:t>
            </a: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20834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 smtClean="0">
                <a:latin typeface="Minion Pro"/>
                <a:cs typeface="Minion Pro"/>
              </a:rPr>
              <a:t>1:34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οὗτός</a:t>
            </a:r>
            <a:r>
              <a:rPr lang="el-GR" sz="3200" dirty="0">
                <a:latin typeface="Minion Pro"/>
                <a:cs typeface="Minion Pro"/>
              </a:rPr>
              <a:t> ἐστιν </a:t>
            </a:r>
            <a:r>
              <a:rPr lang="el-GR" sz="3200" dirty="0" smtClean="0">
                <a:latin typeface="Minion Pro"/>
                <a:cs typeface="Minion Pro"/>
              </a:rPr>
              <a:t>ὁ υἱὸς </a:t>
            </a:r>
            <a:r>
              <a:rPr lang="el-GR" sz="3200" dirty="0">
                <a:latin typeface="Minion Pro"/>
                <a:cs typeface="Minion Pro"/>
              </a:rPr>
              <a:t>τοῦ θεοῦ.</a:t>
            </a:r>
            <a: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  <a:t/>
            </a:r>
            <a:b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</a:b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047750"/>
            <a:ext cx="683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Este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el </a:t>
            </a:r>
            <a:r>
              <a:rPr lang="en-US" sz="4000" dirty="0" err="1"/>
              <a:t>Hijo</a:t>
            </a:r>
            <a:r>
              <a:rPr lang="en-US" sz="4000" dirty="0"/>
              <a:t> de Dios</a:t>
            </a:r>
            <a:endParaRPr lang="en-US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21907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 algn="ctr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 smtClean="0">
                <a:latin typeface="Minion Pro"/>
                <a:cs typeface="Minion Pro"/>
              </a:rPr>
              <a:t>9:28 </a:t>
            </a:r>
            <a:r>
              <a:rPr lang="el-GR" sz="3200" dirty="0">
                <a:latin typeface="Minion Pro"/>
                <a:cs typeface="Minion Pro"/>
              </a:rPr>
              <a:t>σὺ μαθητὴς εἶ 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ἐκείνου</a:t>
            </a:r>
            <a:r>
              <a:rPr lang="el-GR" sz="3200" dirty="0">
                <a:latin typeface="Minion Pro"/>
                <a:cs typeface="Minion Pro"/>
              </a:rPr>
              <a:t>, ἡμεῖς δὲ τοῦ Μωϋσέως ἐσμὲν μαθηταί·</a:t>
            </a: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859" y="340995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Tú</a:t>
            </a:r>
            <a:r>
              <a:rPr lang="en-US" sz="4000" dirty="0"/>
              <a:t> </a:t>
            </a:r>
            <a:r>
              <a:rPr lang="en-US" sz="4000" dirty="0" err="1"/>
              <a:t>eres</a:t>
            </a:r>
            <a:r>
              <a:rPr lang="en-US" sz="4000" dirty="0"/>
              <a:t> </a:t>
            </a:r>
            <a:r>
              <a:rPr lang="en-US" sz="4000" dirty="0" err="1"/>
              <a:t>discípulo</a:t>
            </a:r>
            <a:r>
              <a:rPr lang="en-US" sz="4000" dirty="0"/>
              <a:t> </a:t>
            </a:r>
            <a:r>
              <a:rPr lang="en-US" sz="4000" dirty="0" smtClean="0"/>
              <a:t>de </a:t>
            </a:r>
            <a:r>
              <a:rPr lang="en-US" sz="4000" dirty="0" err="1" smtClean="0">
                <a:solidFill>
                  <a:srgbClr val="FF0000"/>
                </a:solidFill>
              </a:rPr>
              <a:t>aquel</a:t>
            </a:r>
            <a:r>
              <a:rPr lang="en-US" sz="4000" i="1" dirty="0"/>
              <a:t>,</a:t>
            </a:r>
            <a:r>
              <a:rPr lang="en-US" sz="4000" i="1" dirty="0" smtClean="0"/>
              <a:t> </a:t>
            </a:r>
            <a:r>
              <a:rPr lang="en-US" sz="4000" dirty="0" err="1"/>
              <a:t>pero</a:t>
            </a:r>
            <a:r>
              <a:rPr lang="en-US" sz="4000" dirty="0"/>
              <a:t> </a:t>
            </a:r>
            <a:r>
              <a:rPr lang="en-US" sz="4000" dirty="0" err="1"/>
              <a:t>nosotros</a:t>
            </a:r>
            <a:r>
              <a:rPr lang="en-US" sz="4000" dirty="0"/>
              <a:t> </a:t>
            </a:r>
            <a:r>
              <a:rPr lang="en-US" sz="4000" dirty="0" err="1"/>
              <a:t>somos</a:t>
            </a:r>
            <a:r>
              <a:rPr lang="en-US" sz="4000" dirty="0"/>
              <a:t> </a:t>
            </a:r>
            <a:r>
              <a:rPr lang="en-US" sz="4000" dirty="0" err="1"/>
              <a:t>discípulos</a:t>
            </a:r>
            <a:r>
              <a:rPr lang="en-US" sz="4000" dirty="0"/>
              <a:t> de </a:t>
            </a:r>
            <a:r>
              <a:rPr lang="en-US" sz="4000" dirty="0" err="1"/>
              <a:t>Moisés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834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31793559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40290435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8500" lvl="4">
              <a:spcBef>
                <a:spcPct val="20000"/>
              </a:spcBef>
              <a:tabLst>
                <a:tab pos="1270000" algn="l"/>
              </a:tabLst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Times New Roman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61950"/>
            <a:ext cx="8543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200" b="1" dirty="0" err="1" smtClean="0">
                <a:latin typeface="Minion Pro"/>
                <a:cs typeface="Minion Pro"/>
              </a:rPr>
              <a:t>Jn</a:t>
            </a:r>
            <a:r>
              <a:rPr lang="pt-BR" sz="3200" b="1" dirty="0" smtClean="0">
                <a:latin typeface="Minion Pro"/>
                <a:cs typeface="Minion Pro"/>
              </a:rPr>
              <a:t> </a:t>
            </a:r>
            <a:r>
              <a:rPr lang="pt-BR" sz="3200" b="1" dirty="0">
                <a:latin typeface="Minion Pro"/>
                <a:cs typeface="Minion Pro"/>
              </a:rPr>
              <a:t>4:4  </a:t>
            </a:r>
            <a:r>
              <a:rPr lang="el-GR" sz="3200" dirty="0">
                <a:latin typeface="Minion Pro"/>
                <a:cs typeface="Minion Pro"/>
              </a:rPr>
              <a:t>ἔδει δὲ αὐτὸν διέρχεσθαι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τῆς Σαμαρείας.</a:t>
            </a:r>
            <a:endParaRPr lang="en-US" sz="3200" dirty="0">
              <a:latin typeface="Minion Pro"/>
              <a:cs typeface="Minion Pro"/>
            </a:endParaRPr>
          </a:p>
          <a:p>
            <a:endParaRPr lang="en-US" sz="32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20307788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κόσμος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26769430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κόσμος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εἶμι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03933073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κόσμος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εἶμι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δ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ί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Por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13296920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κόσμος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εἶμι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δ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ί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Por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11980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200" b="1" dirty="0" smtClean="0">
                <a:latin typeface="Minion Pro"/>
                <a:cs typeface="Minion Pro"/>
              </a:rPr>
              <a:t>Jn</a:t>
            </a:r>
            <a:r>
              <a:rPr lang="en-US" sz="3200" b="1" dirty="0" smtClean="0">
                <a:latin typeface="Minion Pro"/>
                <a:cs typeface="Minion Pro"/>
              </a:rPr>
              <a:t>.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b="1" dirty="0">
                <a:latin typeface="Minion Pro"/>
                <a:cs typeface="Minion Pro"/>
              </a:rPr>
              <a:t>1:10</a:t>
            </a:r>
            <a:r>
              <a:rPr lang="el-GR" sz="3200" dirty="0">
                <a:latin typeface="Minion Pro"/>
                <a:cs typeface="Minion Pro"/>
              </a:rPr>
              <a:t> ἐν τῷ κόσμῳ ἦν, καὶ ὁ κόσμος δι᾿ αὐτοῦ </a:t>
            </a:r>
            <a:r>
              <a:rPr lang="el-GR" sz="3200" dirty="0" smtClean="0">
                <a:latin typeface="Minion Pro"/>
                <a:cs typeface="Minion Pro"/>
              </a:rPr>
              <a:t>ἐγένετο</a:t>
            </a:r>
            <a:r>
              <a:rPr lang="en-US" sz="3200" dirty="0" smtClean="0">
                <a:latin typeface="Minion Pro"/>
                <a:cs typeface="Minion Pro"/>
              </a:rPr>
              <a:t> (</a:t>
            </a:r>
            <a:r>
              <a:rPr lang="en-US" sz="3200" dirty="0" err="1" smtClean="0">
                <a:latin typeface="Minion Pro"/>
                <a:cs typeface="Minion Pro"/>
              </a:rPr>
              <a:t>fue</a:t>
            </a:r>
            <a:r>
              <a:rPr lang="en-US" sz="3200" dirty="0" smtClean="0">
                <a:latin typeface="Minion Pro"/>
                <a:cs typeface="Minion Pro"/>
              </a:rPr>
              <a:t>)</a:t>
            </a:r>
            <a:r>
              <a:rPr lang="el-GR" sz="3200" dirty="0" smtClean="0">
                <a:latin typeface="Minion Pro"/>
                <a:cs typeface="Minion Pro"/>
              </a:rPr>
              <a:t>, </a:t>
            </a:r>
            <a:r>
              <a:rPr lang="el-GR" sz="3200" dirty="0">
                <a:latin typeface="Minion Pro"/>
                <a:cs typeface="Minion Pro"/>
              </a:rPr>
              <a:t>καὶ ὁ κόσμος αὐτὸν οὐκ ἔγνω. </a:t>
            </a:r>
            <a:r>
              <a:rPr lang="pt-BR" sz="3000" dirty="0" smtClean="0">
                <a:latin typeface="Minion Pro"/>
                <a:cs typeface="Minion Pro"/>
              </a:rPr>
              <a:t>(</a:t>
            </a:r>
            <a:r>
              <a:rPr lang="pt-BR" sz="3000" dirty="0" err="1">
                <a:latin typeface="Minion Pro"/>
                <a:cs typeface="Minion Pro"/>
              </a:rPr>
              <a:t>conoció</a:t>
            </a:r>
            <a:r>
              <a:rPr lang="pt-BR" sz="3000" dirty="0">
                <a:latin typeface="Minion Pro"/>
                <a:cs typeface="Minion Pro"/>
              </a:rPr>
              <a:t>)</a:t>
            </a:r>
            <a:r>
              <a:rPr lang="en-US" sz="3000" dirty="0">
                <a:latin typeface="Minion Pro"/>
                <a:cs typeface="Minion Pro"/>
              </a:rPr>
              <a:t>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22568602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τῷ κόσμῳ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κόσμος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ἦν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εἶμι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estaba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δι᾿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δ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ί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Por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ὁ κόσμος 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mundo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αὐτὸν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0" name="Text Box 100"/>
          <p:cNvSpPr txBox="1">
            <a:spLocks noChangeArrowheads="1"/>
          </p:cNvSpPr>
          <p:nvPr/>
        </p:nvSpPr>
        <p:spPr bwMode="auto">
          <a:xfrm>
            <a:off x="76200" y="127635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En el mundo estaba, y el mundo por él fue, y el mundo a él no conoció. </a:t>
            </a: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4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71511694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06113321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En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93173839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En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οὗτος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esto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60158595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En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οὗτος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esto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γινώσκω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conocemos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90515030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En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οὗτος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esto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γινώσκω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conocemos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μένω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permanece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8500" lvl="4">
              <a:spcBef>
                <a:spcPct val="20000"/>
              </a:spcBef>
              <a:tabLst>
                <a:tab pos="1270000" algn="l"/>
              </a:tabLst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Times New Roman" charset="0"/>
              <a:cs typeface="Arial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1657350"/>
            <a:ext cx="7924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“y era necesario que él pasara </a:t>
            </a:r>
            <a:r>
              <a:rPr lang="es-ES" sz="4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por medio de/a través de</a:t>
            </a:r>
            <a:r>
              <a:rPr lang="es-ES" sz="4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Samaria”.</a:t>
            </a:r>
            <a:endParaRPr lang="es-PE" sz="4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61950"/>
            <a:ext cx="8543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200" b="1" dirty="0" err="1" smtClean="0">
                <a:latin typeface="Minion Pro"/>
                <a:cs typeface="Minion Pro"/>
              </a:rPr>
              <a:t>Jn</a:t>
            </a:r>
            <a:r>
              <a:rPr lang="pt-BR" sz="3200" b="1" dirty="0" smtClean="0">
                <a:latin typeface="Minion Pro"/>
                <a:cs typeface="Minion Pro"/>
              </a:rPr>
              <a:t> </a:t>
            </a:r>
            <a:r>
              <a:rPr lang="pt-BR" sz="3200" b="1" dirty="0">
                <a:latin typeface="Minion Pro"/>
                <a:cs typeface="Minion Pro"/>
              </a:rPr>
              <a:t>4:4  </a:t>
            </a:r>
            <a:r>
              <a:rPr lang="el-GR" sz="3200" dirty="0">
                <a:latin typeface="Minion Pro"/>
                <a:cs typeface="Minion Pro"/>
              </a:rPr>
              <a:t>ἔδει δὲ αὐτὸν διέρχεσθαι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τῆς Σαμαρείας.</a:t>
            </a:r>
            <a:endParaRPr lang="en-US" sz="3200" dirty="0">
              <a:latin typeface="Minion Pro"/>
              <a:cs typeface="Minion Pro"/>
            </a:endParaRPr>
          </a:p>
          <a:p>
            <a:endParaRPr lang="en-US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13016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7515893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En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οὗτος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esto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γινώσκω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conocemos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μένω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permanece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ὅς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cual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1" y="119808"/>
            <a:ext cx="8842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smtClean="0">
                <a:latin typeface="Minion Pro"/>
                <a:cs typeface="Minion Pro"/>
              </a:rPr>
              <a:t>1 </a:t>
            </a:r>
            <a:r>
              <a:rPr lang="es-ES" sz="2500" b="1" dirty="0" err="1" smtClean="0">
                <a:latin typeface="Minion Pro"/>
                <a:cs typeface="Minion Pro"/>
              </a:rPr>
              <a:t>Jn</a:t>
            </a:r>
            <a:r>
              <a:rPr lang="es-ES" sz="2500" b="1" dirty="0" smtClean="0">
                <a:latin typeface="Minion Pro"/>
                <a:cs typeface="Minion Pro"/>
              </a:rPr>
              <a:t>. 3:24b</a:t>
            </a:r>
            <a:r>
              <a:rPr lang="es-ES" b="1" dirty="0" smtClean="0">
                <a:latin typeface="Minion Pro"/>
                <a:cs typeface="Minion Pro"/>
              </a:rPr>
              <a:t>  </a:t>
            </a:r>
            <a:r>
              <a:rPr lang="el-GR" sz="3200" dirty="0">
                <a:latin typeface="Minion Pro"/>
                <a:cs typeface="Minion Pro"/>
              </a:rPr>
              <a:t>καὶ ἐν τούτῳ γινώσκομεν ὅτι μένει ἐν ἡμῖν, ἐκ τοῦ πνεύματος οὗ ἡμῖν ἔδωκεν.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1848" name="Group 10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02878517"/>
              </p:ext>
            </p:extLst>
          </p:nvPr>
        </p:nvGraphicFramePr>
        <p:xfrm>
          <a:off x="228600" y="2321716"/>
          <a:ext cx="8686800" cy="2664857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</a:t>
                      </a:r>
                      <a:endParaRPr lang="es-PE" sz="2200" kern="1200" dirty="0" smtClean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En 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τούτῳ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οὗτος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esto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γινώσκομεν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Minion Pro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γινώσκω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conocemos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μένω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permanece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οὗ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ὅς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el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cual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ἔδωκεν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δίδωμι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dio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Minion Pro"/>
                        <a:ea typeface="+mn-ea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44" name="Text Box 100"/>
          <p:cNvSpPr txBox="1">
            <a:spLocks noChangeArrowheads="1"/>
          </p:cNvSpPr>
          <p:nvPr/>
        </p:nvSpPr>
        <p:spPr bwMode="auto">
          <a:xfrm>
            <a:off x="315877" y="1143001"/>
            <a:ext cx="82487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y en esto conocemos que permanece en nosotros,</a:t>
            </a:r>
          </a:p>
          <a:p>
            <a:pPr algn="ctr">
              <a:defRPr/>
            </a:pPr>
            <a:r>
              <a:rPr lang="es-PE" sz="2800" dirty="0">
                <a:cs typeface="+mn-cs"/>
              </a:rPr>
              <a:t>por el Espíritu, el cual dio a nosotros.</a:t>
            </a: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4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93904396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19885944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ἡ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ἐντολή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mandamientos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82248510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ἡ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ἐντολή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mandamientos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19973398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ἡ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ἐντολή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mandamientos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75033263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ἡ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ἐντολή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mandamientos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μένω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permanece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67535381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ἡ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ἐντολή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mandamientos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μένω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permanece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76200" y="1310"/>
            <a:ext cx="929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2800" b="1" dirty="0">
                <a:latin typeface="Minion Pro"/>
                <a:cs typeface="Minion Pro"/>
              </a:rPr>
              <a:t>1 </a:t>
            </a:r>
            <a:r>
              <a:rPr lang="el-GR" sz="2800" b="1" dirty="0" smtClean="0">
                <a:latin typeface="Minion Pro"/>
                <a:cs typeface="Minion Pro"/>
              </a:rPr>
              <a:t>J</a:t>
            </a:r>
            <a:r>
              <a:rPr lang="en-US" sz="2800" b="1" dirty="0" smtClean="0">
                <a:latin typeface="Minion Pro"/>
                <a:cs typeface="Minion Pro"/>
              </a:rPr>
              <a:t>n.</a:t>
            </a:r>
            <a:r>
              <a:rPr lang="el-GR" sz="2800" b="1" dirty="0" smtClean="0">
                <a:latin typeface="Minion Pro"/>
                <a:cs typeface="Minion Pro"/>
              </a:rPr>
              <a:t> </a:t>
            </a:r>
            <a:r>
              <a:rPr lang="el-GR" sz="2800" b="1" dirty="0">
                <a:latin typeface="Minion Pro"/>
                <a:cs typeface="Minion Pro"/>
              </a:rPr>
              <a:t>3:</a:t>
            </a:r>
            <a:r>
              <a:rPr lang="el-GR" sz="2800" b="1" dirty="0" smtClean="0">
                <a:latin typeface="Minion Pro"/>
                <a:cs typeface="Minion Pro"/>
              </a:rPr>
              <a:t>24</a:t>
            </a:r>
            <a:r>
              <a:rPr lang="en-US" sz="2800" b="1" dirty="0" smtClean="0">
                <a:latin typeface="Minion Pro"/>
                <a:cs typeface="Minion Pro"/>
              </a:rPr>
              <a:t>a</a:t>
            </a:r>
            <a:r>
              <a:rPr lang="el-GR" sz="28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καὶ ὁ </a:t>
            </a:r>
            <a:r>
              <a:rPr lang="el-GR" sz="3200" dirty="0" smtClean="0">
                <a:latin typeface="Minion Pro"/>
                <a:cs typeface="Minion Pro"/>
              </a:rPr>
              <a:t>τηρῶν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s-ES" sz="2500" dirty="0">
                <a:latin typeface="Minion Pro"/>
                <a:cs typeface="Minion Pro"/>
              </a:rPr>
              <a:t>el que guarda)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τὰς </a:t>
            </a:r>
            <a:r>
              <a:rPr lang="el-GR" sz="3200" dirty="0" smtClean="0">
                <a:latin typeface="Minion Pro"/>
                <a:cs typeface="Minion Pro"/>
              </a:rPr>
              <a:t>ἐντολὰς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2500" dirty="0" smtClean="0">
                <a:latin typeface="Minion Pro"/>
                <a:cs typeface="Minion Pro"/>
              </a:rPr>
              <a:t>(</a:t>
            </a:r>
            <a:r>
              <a:rPr lang="el-GR" sz="2800" dirty="0" smtClean="0">
                <a:latin typeface="Minion Pro"/>
                <a:cs typeface="Minion Pro"/>
              </a:rPr>
              <a:t>ἐντολ</a:t>
            </a:r>
            <a:r>
              <a:rPr lang="en-US" sz="2800" dirty="0" err="1" smtClean="0">
                <a:latin typeface="Minion Pro"/>
                <a:cs typeface="Minion Pro"/>
              </a:rPr>
              <a:t>ή</a:t>
            </a:r>
            <a:r>
              <a:rPr lang="es-ES" sz="2500" dirty="0" smtClean="0">
                <a:latin typeface="Minion Pro"/>
                <a:cs typeface="Minion Pro"/>
              </a:rPr>
              <a:t>: </a:t>
            </a:r>
            <a:r>
              <a:rPr lang="es-ES" sz="2500" dirty="0">
                <a:latin typeface="Minion Pro"/>
                <a:cs typeface="Minion Pro"/>
              </a:rPr>
              <a:t>mandamiento)</a:t>
            </a:r>
            <a:r>
              <a:rPr lang="es-ES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ἐν αὐτῷ μένει καὶ αὐτὸς ἐν αὐτῷ·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54733002"/>
              </p:ext>
            </p:extLst>
          </p:nvPr>
        </p:nvGraphicFramePr>
        <p:xfrm>
          <a:off x="152400" y="2040548"/>
          <a:ext cx="8839200" cy="2702872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8256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τὰς ἐντολὰς</a:t>
                      </a:r>
                      <a:r>
                        <a:rPr lang="en-US" sz="22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ἡ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ἐντολή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mandamientos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μένει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μένω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permanece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ἐν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dirty="0" smtClean="0">
                          <a:latin typeface="Minion Pro"/>
                          <a:cs typeface="Minion Pro"/>
                        </a:rPr>
                        <a:t>αὐτῷ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68" name="Text Box 100"/>
          <p:cNvSpPr txBox="1">
            <a:spLocks noChangeArrowheads="1"/>
          </p:cNvSpPr>
          <p:nvPr/>
        </p:nvSpPr>
        <p:spPr bwMode="auto">
          <a:xfrm>
            <a:off x="76200" y="1022687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dirty="0">
                <a:cs typeface="+mn-cs"/>
              </a:rPr>
              <a:t>Y el que guarda los mandamientos de él en él permanece y él en él.</a:t>
            </a: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9640573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>
                <a:latin typeface="Minion Pro"/>
                <a:cs typeface="Minion Pro"/>
              </a:rPr>
              <a:t>7:13 </a:t>
            </a:r>
            <a:r>
              <a:rPr lang="el-GR" sz="3200" dirty="0">
                <a:latin typeface="Minion Pro"/>
                <a:cs typeface="Minion Pro"/>
              </a:rPr>
              <a:t>οὐδεὶς μέντοι παρρησίᾳ ἐλάλει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περὶ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τὸν φόβον τῶν Ἰουδαίων.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  <a:t/>
            </a:r>
            <a:b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</a:b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31467785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70276600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λέγω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hablaba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91081645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λέγω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hablaba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περί 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acerca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48913602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λέγω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hablaba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περί 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acerca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ὁ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ναός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templo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92380998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λέγω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hablaba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περί 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acerca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ὁ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ναός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templo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ό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σῶμα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cuerpo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1" y="95534"/>
            <a:ext cx="86137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ES" sz="2500" b="1" dirty="0" err="1">
                <a:latin typeface="Minion Pro"/>
                <a:cs typeface="Minion Pro"/>
              </a:rPr>
              <a:t>Jn</a:t>
            </a:r>
            <a:r>
              <a:rPr lang="es-ES" sz="2500" b="1" dirty="0">
                <a:latin typeface="Minion Pro"/>
                <a:cs typeface="Minion Pro"/>
              </a:rPr>
              <a:t> 2:21 </a:t>
            </a:r>
            <a:r>
              <a:rPr lang="el-GR" sz="3200" dirty="0">
                <a:latin typeface="Minion Pro"/>
                <a:cs typeface="Minion Pro"/>
              </a:rPr>
              <a:t>ἐκεῖνος δὲ ἔλεγεν περὶ τοῦ ναοῦ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 err="1" smtClean="0">
                <a:latin typeface="Minion Pro"/>
                <a:cs typeface="Minion Pro"/>
              </a:rPr>
              <a:t>ν</a:t>
            </a:r>
            <a:r>
              <a:rPr lang="es-ES" sz="3000" dirty="0" smtClean="0">
                <a:latin typeface="Minion Pro"/>
                <a:cs typeface="Minion Pro"/>
              </a:rPr>
              <a:t>α</a:t>
            </a:r>
            <a:r>
              <a:rPr lang="es-ES" sz="3000" dirty="0" err="1" smtClean="0">
                <a:latin typeface="Minion Pro"/>
                <a:cs typeface="Minion Pro"/>
              </a:rPr>
              <a:t>ός</a:t>
            </a:r>
            <a:r>
              <a:rPr lang="es-ES" sz="3000" dirty="0" smtClean="0">
                <a:latin typeface="Minion Pro"/>
                <a:cs typeface="Minion Pro"/>
              </a:rPr>
              <a:t>: </a:t>
            </a:r>
            <a:r>
              <a:rPr lang="es-ES" sz="3000" dirty="0">
                <a:latin typeface="Minion Pro"/>
                <a:cs typeface="Minion Pro"/>
              </a:rPr>
              <a:t>templo)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τοῦ </a:t>
            </a:r>
            <a:r>
              <a:rPr lang="el-GR" sz="3200" dirty="0" smtClean="0">
                <a:latin typeface="Minion Pro"/>
                <a:cs typeface="Minion Pro"/>
              </a:rPr>
              <a:t>σώματος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s-ES" sz="3000" dirty="0" smtClean="0">
                <a:latin typeface="Minion Pro"/>
                <a:cs typeface="Minion Pro"/>
              </a:rPr>
              <a:t>(</a:t>
            </a:r>
            <a:r>
              <a:rPr lang="es-ES" sz="3000" dirty="0">
                <a:latin typeface="Minion Pro"/>
                <a:cs typeface="Minion Pro"/>
              </a:rPr>
              <a:t>del cuerpo)</a:t>
            </a:r>
            <a:r>
              <a:rPr lang="es-ES" sz="3500" dirty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αὐτοῦ. </a:t>
            </a:r>
            <a:endParaRPr lang="es-ES" sz="3000" dirty="0">
              <a:latin typeface="Minion Pro"/>
              <a:cs typeface="Minion Pro"/>
            </a:endParaRPr>
          </a:p>
        </p:txBody>
      </p:sp>
      <p:graphicFrame>
        <p:nvGraphicFramePr>
          <p:cNvPr id="29835" name="Group 1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33207129"/>
              </p:ext>
            </p:extLst>
          </p:nvPr>
        </p:nvGraphicFramePr>
        <p:xfrm>
          <a:off x="228600" y="1962150"/>
          <a:ext cx="8686800" cy="277676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ἐκεῖνος</a:t>
                      </a:r>
                      <a:endParaRPr kumimoji="0" lang="es-P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aquel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ἔλεγεν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λέγω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hablaba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περὶ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περί 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acerca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ναοῦ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ὁ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ναός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templo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τοῦ σώματος</a:t>
                      </a:r>
                      <a:r>
                        <a:rPr lang="en-US" sz="2200" b="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ό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σῶμα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cuerpo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200" b="0" dirty="0" smtClean="0">
                          <a:latin typeface="Minion Pro"/>
                          <a:cs typeface="Minion Pro"/>
                        </a:rPr>
                        <a:t>αὐτοῦ</a:t>
                      </a:r>
                      <a:endParaRPr kumimoji="0" lang="es-P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0" i="0" u="none" strike="noStrike" kern="1200" baseline="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αὐτός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él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76200" y="1179552"/>
            <a:ext cx="91033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3000" dirty="0">
                <a:cs typeface="+mn-cs"/>
              </a:rPr>
              <a:t>Pero aquel hablaba acerca del templo de su cuerpo.</a:t>
            </a:r>
            <a:endParaRPr lang="en-US" sz="3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6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42950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84313" algn="l"/>
              </a:tabLst>
            </a:pPr>
            <a:r>
              <a:rPr lang="es-PE" sz="3400" dirty="0">
                <a:latin typeface="Minion Pro"/>
                <a:cs typeface="Minion Pro"/>
              </a:rPr>
              <a:t>90. ἀνά </a:t>
            </a:r>
            <a:r>
              <a:rPr lang="es-MX" sz="3400" dirty="0" smtClean="0">
                <a:latin typeface="Minion Pro"/>
                <a:cs typeface="Minion Pro"/>
              </a:rPr>
              <a:t>: (</a:t>
            </a:r>
            <a:r>
              <a:rPr lang="es-MX" sz="3400" dirty="0">
                <a:latin typeface="Minion Pro"/>
                <a:cs typeface="Minion Pro"/>
              </a:rPr>
              <a:t>A) arriba, hacia arriba, cada (13)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s-PE" sz="3400" dirty="0">
                <a:latin typeface="Minion Pro"/>
                <a:cs typeface="Minion Pro"/>
              </a:rPr>
              <a:t>91. ἀντί </a:t>
            </a:r>
            <a:r>
              <a:rPr lang="es-MX" sz="3400" dirty="0" smtClean="0">
                <a:latin typeface="Minion Pro"/>
                <a:cs typeface="Minion Pro"/>
              </a:rPr>
              <a:t>: (</a:t>
            </a:r>
            <a:r>
              <a:rPr lang="es-MX" sz="3400" dirty="0">
                <a:latin typeface="Minion Pro"/>
                <a:cs typeface="Minion Pro"/>
              </a:rPr>
              <a:t>G) por, en lugar de (22)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pt-BR" sz="3400" dirty="0">
                <a:latin typeface="Minion Pro"/>
                <a:cs typeface="Minion Pro"/>
              </a:rPr>
              <a:t>92. </a:t>
            </a:r>
            <a:r>
              <a:rPr lang="es-PE" sz="3400" dirty="0">
                <a:latin typeface="Minion Pro"/>
                <a:cs typeface="Minion Pro"/>
              </a:rPr>
              <a:t>ἀπό </a:t>
            </a:r>
            <a:r>
              <a:rPr lang="es-MX" sz="3400" dirty="0" smtClean="0">
                <a:latin typeface="Minion Pro"/>
                <a:cs typeface="Minion Pro"/>
              </a:rPr>
              <a:t>:</a:t>
            </a:r>
            <a:r>
              <a:rPr lang="es-MX" sz="3400" dirty="0">
                <a:latin typeface="Minion Pro"/>
                <a:cs typeface="Minion Pro"/>
              </a:rPr>
              <a:t> </a:t>
            </a:r>
            <a:r>
              <a:rPr lang="es-MX" sz="3400" dirty="0" smtClean="0">
                <a:latin typeface="Minion Pro"/>
                <a:cs typeface="Minion Pro"/>
              </a:rPr>
              <a:t>(</a:t>
            </a:r>
            <a:r>
              <a:rPr lang="es-MX" sz="3400" dirty="0">
                <a:latin typeface="Minion Pro"/>
                <a:cs typeface="Minion Pro"/>
              </a:rPr>
              <a:t>G) de, desde, por causa de (646)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s-PE" sz="3400" dirty="0">
                <a:latin typeface="Minion Pro"/>
                <a:cs typeface="Minion Pro"/>
              </a:rPr>
              <a:t>93. διά </a:t>
            </a:r>
            <a:r>
              <a:rPr lang="es-MX" sz="3400" dirty="0" smtClean="0">
                <a:latin typeface="Minion Pro"/>
                <a:cs typeface="Minion Pro"/>
              </a:rPr>
              <a:t>:	(</a:t>
            </a:r>
            <a:r>
              <a:rPr lang="es-MX" sz="3400" dirty="0">
                <a:latin typeface="Minion Pro"/>
                <a:cs typeface="Minion Pro"/>
              </a:rPr>
              <a:t>G) por, por medio de (667</a:t>
            </a:r>
            <a:r>
              <a:rPr lang="es-MX" sz="3400" dirty="0" smtClean="0">
                <a:latin typeface="Minion Pro"/>
                <a:cs typeface="Minion Pro"/>
              </a:rPr>
              <a:t>)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400" dirty="0">
                <a:latin typeface="Minion Pro"/>
                <a:cs typeface="Minion Pro"/>
              </a:rPr>
              <a:t>	</a:t>
            </a:r>
            <a:r>
              <a:rPr lang="en-US" sz="3400" dirty="0" smtClean="0">
                <a:latin typeface="Minion Pro"/>
                <a:cs typeface="Minion Pro"/>
              </a:rPr>
              <a:t>	</a:t>
            </a:r>
            <a:r>
              <a:rPr lang="es-MX" sz="3400" dirty="0" smtClean="0">
                <a:latin typeface="Minion Pro"/>
                <a:cs typeface="Minion Pro"/>
              </a:rPr>
              <a:t>(</a:t>
            </a:r>
            <a:r>
              <a:rPr lang="es-MX" sz="3400" dirty="0">
                <a:latin typeface="Minion Pro"/>
                <a:cs typeface="Minion Pro"/>
              </a:rPr>
              <a:t>A) por causa de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s-PE" sz="3400" dirty="0">
                <a:latin typeface="Minion Pro"/>
                <a:cs typeface="Minion Pro"/>
              </a:rPr>
              <a:t>94. ἐπί </a:t>
            </a:r>
            <a:r>
              <a:rPr lang="es-MX" sz="3400" dirty="0" smtClean="0">
                <a:latin typeface="Minion Pro"/>
                <a:cs typeface="Minion Pro"/>
              </a:rPr>
              <a:t>:	(</a:t>
            </a:r>
            <a:r>
              <a:rPr lang="es-MX" sz="3400" dirty="0">
                <a:latin typeface="Minion Pro"/>
                <a:cs typeface="Minion Pro"/>
              </a:rPr>
              <a:t>G) en, sobre, durante (890</a:t>
            </a:r>
            <a:r>
              <a:rPr lang="es-MX" sz="3400" dirty="0" smtClean="0">
                <a:latin typeface="Minion Pro"/>
                <a:cs typeface="Minion Pro"/>
              </a:rPr>
              <a:t>)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400" dirty="0">
                <a:latin typeface="Minion Pro"/>
                <a:cs typeface="Minion Pro"/>
              </a:rPr>
              <a:t>	</a:t>
            </a:r>
            <a:r>
              <a:rPr lang="en-US" sz="3400" dirty="0" smtClean="0">
                <a:latin typeface="Minion Pro"/>
                <a:cs typeface="Minion Pro"/>
              </a:rPr>
              <a:t>	</a:t>
            </a:r>
            <a:r>
              <a:rPr lang="es-MX" sz="3400" dirty="0" smtClean="0">
                <a:latin typeface="Minion Pro"/>
                <a:cs typeface="Minion Pro"/>
              </a:rPr>
              <a:t>(</a:t>
            </a:r>
            <a:r>
              <a:rPr lang="es-MX" sz="3400" dirty="0">
                <a:latin typeface="Minion Pro"/>
                <a:cs typeface="Minion Pro"/>
              </a:rPr>
              <a:t>D) en, a base </a:t>
            </a:r>
            <a:r>
              <a:rPr lang="es-MX" sz="3400" dirty="0" smtClean="0">
                <a:latin typeface="Minion Pro"/>
                <a:cs typeface="Minion Pro"/>
              </a:rPr>
              <a:t>de</a:t>
            </a:r>
            <a:endParaRPr lang="en-US" sz="34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400" dirty="0">
                <a:latin typeface="Minion Pro"/>
                <a:cs typeface="Minion Pro"/>
              </a:rPr>
              <a:t>	</a:t>
            </a:r>
            <a:r>
              <a:rPr lang="en-US" sz="3400" dirty="0" smtClean="0">
                <a:latin typeface="Minion Pro"/>
                <a:cs typeface="Minion Pro"/>
              </a:rPr>
              <a:t>	</a:t>
            </a:r>
            <a:r>
              <a:rPr lang="es-MX" sz="3400" dirty="0" smtClean="0">
                <a:latin typeface="Minion Pro"/>
                <a:cs typeface="Minion Pro"/>
              </a:rPr>
              <a:t>(</a:t>
            </a:r>
            <a:r>
              <a:rPr lang="es-MX" sz="3400" dirty="0">
                <a:latin typeface="Minion Pro"/>
                <a:cs typeface="Minion Pro"/>
              </a:rPr>
              <a:t>A) en, hacia, </a:t>
            </a:r>
            <a:r>
              <a:rPr lang="es-MX" sz="3400" dirty="0" smtClean="0">
                <a:latin typeface="Minion Pro"/>
                <a:cs typeface="Minion Pro"/>
              </a:rPr>
              <a:t>contra</a:t>
            </a:r>
            <a:endParaRPr lang="en-US" sz="34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58174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Vocabulario 8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74276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4825" algn="l"/>
              </a:tabLst>
            </a:pPr>
            <a:r>
              <a:rPr lang="es-PE" sz="3200" dirty="0">
                <a:latin typeface="Minion Pro"/>
                <a:cs typeface="Minion Pro"/>
              </a:rPr>
              <a:t>95. κατά </a:t>
            </a:r>
            <a:r>
              <a:rPr lang="es-MX" sz="3200" dirty="0" smtClean="0">
                <a:latin typeface="Minion Pro"/>
                <a:cs typeface="Minion Pro"/>
              </a:rPr>
              <a:t>:	</a:t>
            </a:r>
            <a:r>
              <a:rPr lang="es-PE" sz="3200" dirty="0" smtClean="0">
                <a:latin typeface="Minion Pro"/>
                <a:cs typeface="Minion Pro"/>
              </a:rPr>
              <a:t>(</a:t>
            </a:r>
            <a:r>
              <a:rPr lang="es-PE" sz="3200" dirty="0">
                <a:latin typeface="Minion Pro"/>
                <a:cs typeface="Minion Pro"/>
              </a:rPr>
              <a:t>G</a:t>
            </a:r>
            <a:r>
              <a:rPr lang="es-MX" sz="3200" dirty="0">
                <a:latin typeface="Minion Pro"/>
                <a:cs typeface="Minion Pro"/>
              </a:rPr>
              <a:t>) contra, de arriba abajo (</a:t>
            </a:r>
            <a:r>
              <a:rPr lang="es-PE" sz="3200" dirty="0">
                <a:latin typeface="Minion Pro"/>
                <a:cs typeface="Minion Pro"/>
              </a:rPr>
              <a:t>473)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774825" algn="l"/>
              </a:tabLst>
            </a:pPr>
            <a:r>
              <a:rPr lang="es-MX" sz="3200" dirty="0" smtClean="0">
                <a:latin typeface="Minion Pro"/>
                <a:cs typeface="Minion Pro"/>
              </a:rPr>
              <a:t>		(</a:t>
            </a:r>
            <a:r>
              <a:rPr lang="es-MX" sz="3200" dirty="0">
                <a:latin typeface="Minion Pro"/>
                <a:cs typeface="Minion Pro"/>
              </a:rPr>
              <a:t>A) por todo, en, según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774825" algn="l"/>
              </a:tabLst>
            </a:pPr>
            <a:r>
              <a:rPr lang="es-PE" sz="3200" dirty="0">
                <a:latin typeface="Minion Pro"/>
                <a:cs typeface="Minion Pro"/>
              </a:rPr>
              <a:t>96. μετά </a:t>
            </a:r>
            <a:r>
              <a:rPr lang="es-MX" sz="3200" dirty="0" smtClean="0">
                <a:latin typeface="Minion Pro"/>
                <a:cs typeface="Minion Pro"/>
              </a:rPr>
              <a:t>:	(</a:t>
            </a:r>
            <a:r>
              <a:rPr lang="es-MX" sz="3200" dirty="0">
                <a:latin typeface="Minion Pro"/>
                <a:cs typeface="Minion Pro"/>
              </a:rPr>
              <a:t>G) con (469)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774825" algn="l"/>
              </a:tabLst>
            </a:pPr>
            <a:r>
              <a:rPr lang="es-MX" sz="3200" dirty="0" smtClean="0">
                <a:latin typeface="Minion Pro"/>
                <a:cs typeface="Minion Pro"/>
              </a:rPr>
              <a:t>		(</a:t>
            </a:r>
            <a:r>
              <a:rPr lang="es-MX" sz="3200" dirty="0">
                <a:latin typeface="Minion Pro"/>
                <a:cs typeface="Minion Pro"/>
              </a:rPr>
              <a:t>A) después </a:t>
            </a:r>
            <a:r>
              <a:rPr lang="es-MX" sz="3200" dirty="0" smtClean="0">
                <a:latin typeface="Minion Pro"/>
                <a:cs typeface="Minion Pro"/>
              </a:rPr>
              <a:t>de</a:t>
            </a:r>
          </a:p>
          <a:p>
            <a:pPr>
              <a:tabLst>
                <a:tab pos="1774825" algn="l"/>
              </a:tabLst>
            </a:pPr>
            <a:r>
              <a:rPr lang="es-PE" sz="3200" dirty="0">
                <a:latin typeface="Minion Pro"/>
                <a:cs typeface="Minion Pro"/>
              </a:rPr>
              <a:t>97. παρά </a:t>
            </a:r>
            <a:r>
              <a:rPr lang="es-MX" sz="3200" dirty="0" smtClean="0">
                <a:latin typeface="Minion Pro"/>
                <a:cs typeface="Minion Pro"/>
              </a:rPr>
              <a:t>:	(</a:t>
            </a:r>
            <a:r>
              <a:rPr lang="es-MX" sz="3200" dirty="0">
                <a:latin typeface="Minion Pro"/>
                <a:cs typeface="Minion Pro"/>
              </a:rPr>
              <a:t>G) de (194)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774825" algn="l"/>
              </a:tabLst>
            </a:pPr>
            <a:r>
              <a:rPr lang="es-MX" sz="3200" dirty="0" smtClean="0">
                <a:latin typeface="Minion Pro"/>
                <a:cs typeface="Minion Pro"/>
              </a:rPr>
              <a:t>		(</a:t>
            </a:r>
            <a:r>
              <a:rPr lang="es-MX" sz="3200" dirty="0">
                <a:latin typeface="Minion Pro"/>
                <a:cs typeface="Minion Pro"/>
              </a:rPr>
              <a:t>D) con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774825" algn="l"/>
              </a:tabLst>
            </a:pPr>
            <a:r>
              <a:rPr lang="es-MX" sz="3200" dirty="0" smtClean="0">
                <a:latin typeface="Minion Pro"/>
                <a:cs typeface="Minion Pro"/>
              </a:rPr>
              <a:t>		(</a:t>
            </a:r>
            <a:r>
              <a:rPr lang="es-MX" sz="3200" dirty="0">
                <a:latin typeface="Minion Pro"/>
                <a:cs typeface="Minion Pro"/>
              </a:rPr>
              <a:t>A) por, junto </a:t>
            </a:r>
            <a:r>
              <a:rPr lang="es-MX" sz="3200" dirty="0" smtClean="0">
                <a:latin typeface="Minion Pro"/>
                <a:cs typeface="Minion Pro"/>
              </a:rPr>
              <a:t>a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Vocabulario 8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3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74276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84313" algn="l"/>
              </a:tabLst>
            </a:pPr>
            <a:r>
              <a:rPr lang="pt-BR" sz="3200" dirty="0">
                <a:latin typeface="Minion Pro"/>
                <a:cs typeface="Minion Pro"/>
              </a:rPr>
              <a:t>98</a:t>
            </a:r>
            <a:r>
              <a:rPr lang="en-US" sz="3200" dirty="0">
                <a:latin typeface="Minion Pro"/>
                <a:cs typeface="Minion Pro"/>
              </a:rPr>
              <a:t>. </a:t>
            </a:r>
            <a:r>
              <a:rPr lang="es-PE" sz="3200" dirty="0">
                <a:latin typeface="Minion Pro"/>
                <a:cs typeface="Minion Pro"/>
              </a:rPr>
              <a:t>περί </a:t>
            </a:r>
            <a:r>
              <a:rPr lang="es-MX" sz="3200" dirty="0" smtClean="0">
                <a:latin typeface="Minion Pro"/>
                <a:cs typeface="Minion Pro"/>
              </a:rPr>
              <a:t>:	(</a:t>
            </a:r>
            <a:r>
              <a:rPr lang="es-MX" sz="3200" dirty="0">
                <a:latin typeface="Minion Pro"/>
                <a:cs typeface="Minion Pro"/>
              </a:rPr>
              <a:t>G) acerca de (333)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pt-BR" sz="3200" dirty="0" smtClean="0">
                <a:latin typeface="Minion Pro"/>
                <a:cs typeface="Minion Pro"/>
              </a:rPr>
              <a:t>		(</a:t>
            </a:r>
            <a:r>
              <a:rPr lang="pt-BR" sz="3200" dirty="0">
                <a:latin typeface="Minion Pro"/>
                <a:cs typeface="Minion Pro"/>
              </a:rPr>
              <a:t>A) </a:t>
            </a:r>
            <a:r>
              <a:rPr lang="pt-BR" sz="3200" dirty="0" err="1">
                <a:latin typeface="Minion Pro"/>
                <a:cs typeface="Minion Pro"/>
              </a:rPr>
              <a:t>alrededor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200" dirty="0">
                <a:latin typeface="Minion Pro"/>
                <a:cs typeface="Minion Pro"/>
              </a:rPr>
              <a:t>99. </a:t>
            </a:r>
            <a:r>
              <a:rPr lang="es-PE" sz="3200" dirty="0">
                <a:latin typeface="Minion Pro"/>
                <a:cs typeface="Minion Pro"/>
              </a:rPr>
              <a:t>πρό </a:t>
            </a:r>
            <a:r>
              <a:rPr lang="es-MX" sz="3200" dirty="0" smtClean="0">
                <a:latin typeface="Minion Pro"/>
                <a:cs typeface="Minion Pro"/>
              </a:rPr>
              <a:t>: (</a:t>
            </a:r>
            <a:r>
              <a:rPr lang="es-MX" sz="3200" dirty="0">
                <a:latin typeface="Minion Pro"/>
                <a:cs typeface="Minion Pro"/>
              </a:rPr>
              <a:t>G) antes, delante de (47)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s-PE" sz="3200" dirty="0">
                <a:latin typeface="Minion Pro"/>
                <a:cs typeface="Minion Pro"/>
              </a:rPr>
              <a:t>100. πρός </a:t>
            </a:r>
            <a:r>
              <a:rPr lang="es-MX" sz="3200" dirty="0" smtClean="0">
                <a:latin typeface="Minion Pro"/>
                <a:cs typeface="Minion Pro"/>
              </a:rPr>
              <a:t>: (</a:t>
            </a:r>
            <a:r>
              <a:rPr lang="es-MX" sz="3200" dirty="0">
                <a:latin typeface="Minion Pro"/>
                <a:cs typeface="Minion Pro"/>
              </a:rPr>
              <a:t>A) a, hacia, para, con (700)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200" dirty="0">
                <a:latin typeface="Minion Pro"/>
                <a:cs typeface="Minion Pro"/>
              </a:rPr>
              <a:t>101. </a:t>
            </a:r>
            <a:r>
              <a:rPr lang="es-PE" sz="3200" dirty="0">
                <a:latin typeface="Minion Pro"/>
                <a:cs typeface="Minion Pro"/>
              </a:rPr>
              <a:t>σύν </a:t>
            </a:r>
            <a:r>
              <a:rPr lang="es-MX" sz="3200" dirty="0" smtClean="0">
                <a:latin typeface="Minion Pro"/>
                <a:cs typeface="Minion Pro"/>
              </a:rPr>
              <a:t>: (</a:t>
            </a:r>
            <a:r>
              <a:rPr lang="es-MX" sz="3200" dirty="0">
                <a:latin typeface="Minion Pro"/>
                <a:cs typeface="Minion Pro"/>
              </a:rPr>
              <a:t>D) con (128)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200" dirty="0">
                <a:latin typeface="Minion Pro"/>
                <a:cs typeface="Minion Pro"/>
              </a:rPr>
              <a:t>102. </a:t>
            </a:r>
            <a:r>
              <a:rPr lang="es-PE" sz="3200" dirty="0">
                <a:latin typeface="Minion Pro"/>
                <a:cs typeface="Minion Pro"/>
              </a:rPr>
              <a:t>ὑπέρ </a:t>
            </a:r>
            <a:r>
              <a:rPr lang="es-MX" sz="3200" dirty="0" smtClean="0">
                <a:latin typeface="Minion Pro"/>
                <a:cs typeface="Minion Pro"/>
              </a:rPr>
              <a:t>:	(</a:t>
            </a:r>
            <a:r>
              <a:rPr lang="es-MX" sz="3200" dirty="0">
                <a:latin typeface="Minion Pro"/>
                <a:cs typeface="Minion Pro"/>
              </a:rPr>
              <a:t>G) por, por causa de (150</a:t>
            </a:r>
            <a:r>
              <a:rPr lang="es-MX" sz="3200" dirty="0" smtClean="0">
                <a:latin typeface="Minion Pro"/>
                <a:cs typeface="Minion Pro"/>
              </a:rPr>
              <a:t>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484313" algn="l"/>
              </a:tabLst>
            </a:pPr>
            <a:r>
              <a:rPr lang="en-US" sz="3200" dirty="0">
                <a:latin typeface="Minion Pro"/>
                <a:cs typeface="Minion Pro"/>
              </a:rPr>
              <a:t>	</a:t>
            </a:r>
            <a:r>
              <a:rPr lang="en-US" sz="3200" dirty="0" smtClean="0">
                <a:latin typeface="Minion Pro"/>
                <a:cs typeface="Minion Pro"/>
              </a:rPr>
              <a:t>		(</a:t>
            </a:r>
            <a:r>
              <a:rPr lang="en-US" sz="3200" dirty="0">
                <a:latin typeface="Minion Pro"/>
                <a:cs typeface="Minion Pro"/>
              </a:rPr>
              <a:t>A) </a:t>
            </a:r>
            <a:r>
              <a:rPr lang="en-US" sz="3200" dirty="0" err="1">
                <a:latin typeface="Minion Pro"/>
                <a:cs typeface="Minion Pro"/>
              </a:rPr>
              <a:t>sobre</a:t>
            </a:r>
            <a:r>
              <a:rPr lang="en-US" sz="3200" dirty="0">
                <a:latin typeface="Minion Pro"/>
                <a:cs typeface="Minion Pro"/>
              </a:rPr>
              <a:t>, </a:t>
            </a:r>
            <a:r>
              <a:rPr lang="en-US" sz="3200" dirty="0" err="1">
                <a:latin typeface="Minion Pro"/>
                <a:cs typeface="Minion Pro"/>
              </a:rPr>
              <a:t>por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err="1">
                <a:latin typeface="Minion Pro"/>
                <a:cs typeface="Minion Pro"/>
              </a:rPr>
              <a:t>encima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n-US" sz="3200" dirty="0" smtClean="0">
                <a:latin typeface="Minion Pro"/>
                <a:cs typeface="Minion Pro"/>
              </a:rPr>
              <a:t>de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Vocabulario 8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7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74276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2588" algn="l"/>
              </a:tabLst>
            </a:pPr>
            <a:r>
              <a:rPr lang="es-PE" sz="3200" dirty="0">
                <a:latin typeface="Minion Pro"/>
                <a:cs typeface="Minion Pro"/>
              </a:rPr>
              <a:t>103. ὑπό </a:t>
            </a:r>
            <a:r>
              <a:rPr lang="es-MX" sz="3200" dirty="0" smtClean="0">
                <a:latin typeface="Minion Pro"/>
                <a:cs typeface="Minion Pro"/>
              </a:rPr>
              <a:t>:	(</a:t>
            </a:r>
            <a:r>
              <a:rPr lang="es-MX" sz="3200" dirty="0">
                <a:latin typeface="Minion Pro"/>
                <a:cs typeface="Minion Pro"/>
              </a:rPr>
              <a:t>G) por, por medio de (220)</a:t>
            </a:r>
            <a:endParaRPr lang="en-US" sz="3200" dirty="0">
              <a:latin typeface="Minion Pro"/>
              <a:cs typeface="Minion Pro"/>
            </a:endParaRPr>
          </a:p>
          <a:p>
            <a:pPr>
              <a:tabLst>
                <a:tab pos="1652588" algn="l"/>
              </a:tabLst>
            </a:pPr>
            <a:r>
              <a:rPr lang="es-PE" sz="3200" dirty="0" smtClean="0">
                <a:latin typeface="Minion Pro"/>
                <a:cs typeface="Minion Pro"/>
              </a:rPr>
              <a:t>		(</a:t>
            </a:r>
            <a:r>
              <a:rPr lang="es-PE" sz="3200" dirty="0">
                <a:latin typeface="Minion Pro"/>
                <a:cs typeface="Minion Pro"/>
              </a:rPr>
              <a:t>A) debajo de</a:t>
            </a:r>
            <a:endParaRPr lang="en-US" sz="3200" dirty="0">
              <a:latin typeface="Minion Pro"/>
              <a:cs typeface="Minion Pro"/>
            </a:endParaRPr>
          </a:p>
          <a:p>
            <a:r>
              <a:rPr lang="es-PE" sz="3200" dirty="0">
                <a:latin typeface="Minion Pro"/>
                <a:cs typeface="Minion Pro"/>
              </a:rPr>
              <a:t>104. οὗτος, αὕτη, τοῦτο : este, él (1388)</a:t>
            </a:r>
            <a:endParaRPr lang="en-US" sz="3200" dirty="0">
              <a:latin typeface="Minion Pro"/>
              <a:cs typeface="Minion Pro"/>
            </a:endParaRPr>
          </a:p>
          <a:p>
            <a:r>
              <a:rPr lang="es-PE" sz="3200" dirty="0">
                <a:latin typeface="Minion Pro"/>
                <a:cs typeface="Minion Pro"/>
              </a:rPr>
              <a:t>105. </a:t>
            </a:r>
            <a:r>
              <a:rPr lang="el-GR" sz="3200" dirty="0">
                <a:latin typeface="Minion Pro"/>
                <a:cs typeface="Minion Pro"/>
              </a:rPr>
              <a:t>ἐκεῖνος, -η,</a:t>
            </a:r>
            <a:r>
              <a:rPr lang="el-GR" sz="3200" dirty="0" smtClean="0">
                <a:latin typeface="Minion Pro"/>
                <a:cs typeface="Minion Pro"/>
              </a:rPr>
              <a:t> -</a:t>
            </a:r>
            <a:r>
              <a:rPr lang="el-GR" sz="3200" dirty="0">
                <a:latin typeface="Minion Pro"/>
                <a:cs typeface="Minion Pro"/>
              </a:rPr>
              <a:t>ο </a:t>
            </a:r>
            <a:r>
              <a:rPr lang="es-PE" sz="3200" dirty="0">
                <a:latin typeface="Minion Pro"/>
                <a:cs typeface="Minion Pro"/>
              </a:rPr>
              <a:t>: </a:t>
            </a:r>
            <a:r>
              <a:rPr lang="es-ES" sz="3200" dirty="0">
                <a:latin typeface="Minion Pro"/>
                <a:cs typeface="Minion Pro"/>
              </a:rPr>
              <a:t>ese, aquel, él</a:t>
            </a:r>
            <a:r>
              <a:rPr lang="es-PE" sz="3200" dirty="0">
                <a:latin typeface="Minion Pro"/>
                <a:cs typeface="Minion Pro"/>
              </a:rPr>
              <a:t> (265)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2981906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Vocabulario 8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4000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es-ES" sz="3200" b="1" dirty="0" err="1" smtClean="0">
                <a:latin typeface="Minion Pro"/>
                <a:cs typeface="Minion Pro"/>
              </a:rPr>
              <a:t>Jn</a:t>
            </a:r>
            <a:r>
              <a:rPr lang="es-ES" sz="3200" b="1" dirty="0" smtClean="0">
                <a:latin typeface="Minion Pro"/>
                <a:cs typeface="Minion Pro"/>
              </a:rPr>
              <a:t> </a:t>
            </a:r>
            <a:r>
              <a:rPr lang="es-ES" sz="3200" b="1" dirty="0">
                <a:latin typeface="Minion Pro"/>
                <a:cs typeface="Minion Pro"/>
              </a:rPr>
              <a:t>7:13 </a:t>
            </a:r>
            <a:r>
              <a:rPr lang="el-GR" sz="3200" dirty="0">
                <a:latin typeface="Minion Pro"/>
                <a:cs typeface="Minion Pro"/>
              </a:rPr>
              <a:t>οὐδεὶς μέντοι παρρησίᾳ ἐλάλει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περὶ</a:t>
            </a:r>
            <a:r>
              <a:rPr lang="el-GR" sz="3200" dirty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τὸν φόβον τῶν Ἰουδαίων.</a:t>
            </a:r>
            <a:r>
              <a:rPr lang="en-US" sz="3200" dirty="0">
                <a:latin typeface="Minion Pro"/>
                <a:cs typeface="Minion Pro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  <a:t/>
            </a:r>
            <a:br>
              <a:rPr lang="es-MX" sz="3200" dirty="0">
                <a:solidFill>
                  <a:srgbClr val="000000"/>
                </a:solidFill>
                <a:latin typeface="Minion Pro"/>
                <a:ea typeface="Times New Roman" charset="0"/>
                <a:cs typeface="Minion Pro"/>
              </a:rPr>
            </a:br>
            <a:endParaRPr lang="en-US" sz="32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96215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“Sin embargo, </a:t>
            </a:r>
            <a:r>
              <a:rPr lang="en-US" sz="4000" dirty="0" err="1" smtClean="0"/>
              <a:t>nadie</a:t>
            </a:r>
            <a:r>
              <a:rPr lang="en-US" sz="4000" dirty="0" smtClean="0"/>
              <a:t> </a:t>
            </a:r>
            <a:r>
              <a:rPr lang="en-US" sz="4000" dirty="0" err="1" smtClean="0"/>
              <a:t>abiertamente</a:t>
            </a:r>
            <a:r>
              <a:rPr lang="en-US" sz="4000" dirty="0" smtClean="0"/>
              <a:t> </a:t>
            </a:r>
            <a:r>
              <a:rPr lang="en-US" sz="4000" dirty="0" err="1" smtClean="0"/>
              <a:t>hablaba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acerca</a:t>
            </a:r>
            <a:r>
              <a:rPr lang="en-US" sz="4000" dirty="0" smtClean="0">
                <a:solidFill>
                  <a:srgbClr val="FF0000"/>
                </a:solidFill>
              </a:rPr>
              <a:t> de/</a:t>
            </a:r>
            <a:r>
              <a:rPr lang="en-US" sz="4000" dirty="0" err="1" smtClean="0">
                <a:solidFill>
                  <a:srgbClr val="FF0000"/>
                </a:solidFill>
              </a:rPr>
              <a:t>respecto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 </a:t>
            </a:r>
            <a:r>
              <a:rPr lang="en-US" sz="4000" dirty="0" err="1" smtClean="0"/>
              <a:t>él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por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causa</a:t>
            </a:r>
            <a:r>
              <a:rPr lang="en-US" sz="4000" dirty="0" smtClean="0"/>
              <a:t> del </a:t>
            </a:r>
            <a:r>
              <a:rPr lang="en-US" sz="4000" dirty="0" err="1" smtClean="0"/>
              <a:t>temor</a:t>
            </a:r>
            <a:r>
              <a:rPr lang="en-US" sz="4000" dirty="0" smtClean="0"/>
              <a:t> de los </a:t>
            </a:r>
            <a:r>
              <a:rPr lang="en-US" sz="4000" dirty="0" err="1" smtClean="0"/>
              <a:t>judíos</a:t>
            </a:r>
            <a:r>
              <a:rPr lang="en-US" sz="4000" dirty="0" smtClean="0"/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72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Preposiciones,  </a:t>
            </a:r>
            <a:b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</a:b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pronombres y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demostrativos </a:t>
            </a:r>
            <a:endParaRPr lang="es-PE" sz="6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 I : Lección </a:t>
            </a: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8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363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8600" y="3619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pt-BR" sz="3200" b="1" dirty="0" err="1">
                <a:latin typeface="Minion Pro"/>
                <a:cs typeface="Minion Pro"/>
              </a:rPr>
              <a:t>Ro</a:t>
            </a:r>
            <a:r>
              <a:rPr lang="pt-BR" sz="3200" b="1" dirty="0">
                <a:latin typeface="Minion Pro"/>
                <a:cs typeface="Minion Pro"/>
              </a:rPr>
              <a:t>. 4:25  </a:t>
            </a:r>
            <a:r>
              <a:rPr lang="el-GR" sz="3200" dirty="0">
                <a:latin typeface="Minion Pro"/>
                <a:cs typeface="Minion Pro"/>
              </a:rPr>
              <a:t>ὃς παρεδόθη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τὰ παραπτώματα ἡμῶν καὶ ἠγέρθη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τὴν δικαίωσιν ἡμῶν.</a:t>
            </a:r>
            <a:r>
              <a:rPr lang="en-US" sz="3200" dirty="0">
                <a:latin typeface="Minion Pro"/>
                <a:cs typeface="Minion Pro"/>
              </a:rPr>
              <a:t> </a:t>
            </a:r>
            <a:endParaRPr lang="es-ES" sz="36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8600" y="361950"/>
            <a:ext cx="8763000" cy="85725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lvl="3">
              <a:spcBef>
                <a:spcPct val="20000"/>
              </a:spcBef>
              <a:tabLst>
                <a:tab pos="1270000" algn="l"/>
              </a:tabLst>
              <a:defRPr/>
            </a:pPr>
            <a:r>
              <a:rPr lang="pt-BR" sz="3200" b="1" dirty="0" err="1">
                <a:latin typeface="Minion Pro"/>
                <a:cs typeface="Minion Pro"/>
              </a:rPr>
              <a:t>Ro</a:t>
            </a:r>
            <a:r>
              <a:rPr lang="pt-BR" sz="3200" b="1" dirty="0">
                <a:latin typeface="Minion Pro"/>
                <a:cs typeface="Minion Pro"/>
              </a:rPr>
              <a:t>. 4:25  </a:t>
            </a:r>
            <a:r>
              <a:rPr lang="el-GR" sz="3200" dirty="0">
                <a:latin typeface="Minion Pro"/>
                <a:cs typeface="Minion Pro"/>
              </a:rPr>
              <a:t>ὃς παρεδόθη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τὰ παραπτώματα ἡμῶν καὶ ἠγέρθη </a:t>
            </a:r>
            <a:r>
              <a:rPr lang="el-GR" sz="3200" b="1" dirty="0">
                <a:solidFill>
                  <a:srgbClr val="FF0000"/>
                </a:solidFill>
                <a:latin typeface="Minion Pro"/>
                <a:cs typeface="Minion Pro"/>
              </a:rPr>
              <a:t>διὰ</a:t>
            </a:r>
            <a:r>
              <a:rPr lang="el-GR" sz="3200" dirty="0">
                <a:latin typeface="Minion Pro"/>
                <a:cs typeface="Minion Pro"/>
              </a:rPr>
              <a:t> τὴν δικαίωσιν ἡμῶν.</a:t>
            </a:r>
            <a:r>
              <a:rPr lang="en-US" sz="3200" dirty="0">
                <a:latin typeface="Minion Pro"/>
                <a:cs typeface="Minion Pro"/>
              </a:rPr>
              <a:t> </a:t>
            </a:r>
            <a:endParaRPr lang="es-ES" sz="3600" dirty="0">
              <a:solidFill>
                <a:srgbClr val="000000"/>
              </a:solidFill>
              <a:latin typeface="Minion Pro"/>
              <a:ea typeface="Times New Roman" charset="0"/>
              <a:cs typeface="Mini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6695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“el </a:t>
            </a:r>
            <a:r>
              <a:rPr lang="en-US" sz="4000" dirty="0" err="1" smtClean="0"/>
              <a:t>cual</a:t>
            </a:r>
            <a:r>
              <a:rPr lang="en-US" sz="4000" dirty="0" smtClean="0"/>
              <a:t> </a:t>
            </a:r>
            <a:r>
              <a:rPr lang="en-US" sz="4000" dirty="0" err="1" smtClean="0"/>
              <a:t>fue</a:t>
            </a:r>
            <a:r>
              <a:rPr lang="en-US" sz="4000" dirty="0" smtClean="0"/>
              <a:t> </a:t>
            </a:r>
            <a:r>
              <a:rPr lang="en-US" sz="4000" dirty="0" err="1" smtClean="0"/>
              <a:t>entregado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por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causa</a:t>
            </a:r>
            <a:r>
              <a:rPr lang="en-US" sz="4000" dirty="0" smtClean="0">
                <a:solidFill>
                  <a:srgbClr val="FF0000"/>
                </a:solidFill>
              </a:rPr>
              <a:t> de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transgresiones</a:t>
            </a:r>
            <a:r>
              <a:rPr lang="en-US" sz="4000" dirty="0" smtClean="0"/>
              <a:t> </a:t>
            </a:r>
            <a:r>
              <a:rPr lang="en-US" sz="4000" dirty="0" err="1" smtClean="0"/>
              <a:t>nuestras</a:t>
            </a:r>
            <a:r>
              <a:rPr lang="en-US" sz="4000" dirty="0" smtClean="0"/>
              <a:t>, y </a:t>
            </a:r>
            <a:r>
              <a:rPr lang="en-US" sz="4000" dirty="0" err="1" smtClean="0"/>
              <a:t>fue</a:t>
            </a:r>
            <a:r>
              <a:rPr lang="en-US" sz="4000" dirty="0" smtClean="0"/>
              <a:t> </a:t>
            </a:r>
            <a:r>
              <a:rPr lang="en-US" sz="4000" dirty="0" err="1" smtClean="0"/>
              <a:t>resucitado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por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causa</a:t>
            </a:r>
            <a:r>
              <a:rPr lang="en-US" sz="4000" dirty="0" smtClean="0">
                <a:solidFill>
                  <a:srgbClr val="FF0000"/>
                </a:solidFill>
              </a:rPr>
              <a:t> de</a:t>
            </a:r>
            <a:r>
              <a:rPr lang="en-US" sz="4000" dirty="0" smtClean="0"/>
              <a:t> la </a:t>
            </a:r>
            <a:r>
              <a:rPr lang="en-US" sz="4000" dirty="0" err="1" smtClean="0"/>
              <a:t>justificación</a:t>
            </a:r>
            <a:r>
              <a:rPr lang="en-US" sz="4000" dirty="0" smtClean="0"/>
              <a:t> </a:t>
            </a:r>
            <a:r>
              <a:rPr lang="en-US" sz="4000" dirty="0" err="1" smtClean="0"/>
              <a:t>nuestra</a:t>
            </a:r>
            <a:r>
              <a:rPr lang="en-US" sz="4000" dirty="0" smtClean="0"/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398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57934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1123950"/>
            <a:ext cx="8686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000" dirty="0" smtClean="0">
                <a:cs typeface="+mn-cs"/>
              </a:rPr>
              <a:t>Ya vimos que la “</a:t>
            </a:r>
            <a:r>
              <a:rPr lang="es-MX" sz="3600" dirty="0" smtClean="0">
                <a:latin typeface="Minion Pro"/>
                <a:cs typeface="Minion Pro"/>
              </a:rPr>
              <a:t>ν</a:t>
            </a:r>
            <a:r>
              <a:rPr lang="es-MX" sz="3000" dirty="0" smtClean="0">
                <a:latin typeface="Minion Pro"/>
                <a:cs typeface="Minion Pro"/>
              </a:rPr>
              <a:t>”</a:t>
            </a:r>
            <a:r>
              <a:rPr lang="es-MX" sz="3000" dirty="0" smtClean="0">
                <a:latin typeface="Bwgrkn"/>
                <a:cs typeface="Bwgrkn"/>
              </a:rPr>
              <a:t> </a:t>
            </a:r>
            <a:r>
              <a:rPr lang="es-MX" sz="3000" dirty="0">
                <a:cs typeface="+mn-cs"/>
              </a:rPr>
              <a:t>que aparece en paréntesis en la tercera persona plural se llama </a:t>
            </a:r>
            <a:r>
              <a:rPr lang="es-MX" sz="3000" dirty="0" smtClean="0">
                <a:cs typeface="+mn-cs"/>
              </a:rPr>
              <a:t>“</a:t>
            </a:r>
            <a:r>
              <a:rPr lang="es-MX" sz="3600" dirty="0">
                <a:latin typeface="Minion Pro"/>
                <a:cs typeface="Minion Pro"/>
              </a:rPr>
              <a:t>ν</a:t>
            </a:r>
            <a:r>
              <a:rPr lang="es-MX" sz="3600" b="1" dirty="0" smtClean="0">
                <a:cs typeface="+mn-cs"/>
              </a:rPr>
              <a:t> </a:t>
            </a:r>
            <a:r>
              <a:rPr lang="es-MX" sz="3000" b="1" dirty="0">
                <a:cs typeface="+mn-cs"/>
              </a:rPr>
              <a:t>movible</a:t>
            </a:r>
            <a:r>
              <a:rPr lang="es-MX" sz="3000" dirty="0">
                <a:cs typeface="+mn-cs"/>
              </a:rPr>
              <a:t>”. </a:t>
            </a:r>
            <a:r>
              <a:rPr lang="es-MX" sz="3000" dirty="0" smtClean="0">
                <a:cs typeface="+mn-cs"/>
              </a:rPr>
              <a:t>Esta se </a:t>
            </a:r>
            <a:r>
              <a:rPr lang="es-MX" sz="3000" dirty="0">
                <a:cs typeface="+mn-cs"/>
              </a:rPr>
              <a:t>usa al final de </a:t>
            </a:r>
            <a:r>
              <a:rPr lang="es-MX" sz="3000" dirty="0" smtClean="0">
                <a:cs typeface="+mn-cs"/>
              </a:rPr>
              <a:t>la frase o </a:t>
            </a:r>
            <a:r>
              <a:rPr lang="es-MX" sz="3000" dirty="0">
                <a:cs typeface="+mn-cs"/>
              </a:rPr>
              <a:t>cuando </a:t>
            </a:r>
            <a:r>
              <a:rPr lang="es-MX" sz="3000" dirty="0" smtClean="0">
                <a:cs typeface="+mn-cs"/>
              </a:rPr>
              <a:t>la palabra que sigue </a:t>
            </a:r>
            <a:r>
              <a:rPr lang="es-MX" sz="3000" dirty="0">
                <a:cs typeface="+mn-cs"/>
              </a:rPr>
              <a:t>empieza con una vocal. Esto evita la pronunciación de dos vocales juntas</a:t>
            </a:r>
            <a:r>
              <a:rPr lang="es-MX" sz="3000" dirty="0" smtClean="0">
                <a:cs typeface="+mn-cs"/>
              </a:rPr>
              <a:t>.</a:t>
            </a:r>
            <a:endParaRPr lang="es-PE" sz="30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2581</Words>
  <Application>Microsoft Macintosh PowerPoint</Application>
  <PresentationFormat>On-screen Show (16:9)</PresentationFormat>
  <Paragraphs>1046</Paragraphs>
  <Slides>60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Angel Zumaeta</cp:lastModifiedBy>
  <cp:revision>67</cp:revision>
  <dcterms:created xsi:type="dcterms:W3CDTF">2006-04-19T15:17:19Z</dcterms:created>
  <dcterms:modified xsi:type="dcterms:W3CDTF">2014-04-22T21:07:21Z</dcterms:modified>
</cp:coreProperties>
</file>